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9" r:id="rId2"/>
    <p:sldId id="260" r:id="rId3"/>
    <p:sldId id="284" r:id="rId4"/>
    <p:sldId id="285" r:id="rId5"/>
    <p:sldId id="286" r:id="rId6"/>
    <p:sldId id="287" r:id="rId7"/>
    <p:sldId id="289" r:id="rId8"/>
    <p:sldId id="288" r:id="rId9"/>
    <p:sldId id="290" r:id="rId10"/>
    <p:sldId id="291" r:id="rId11"/>
    <p:sldId id="292" r:id="rId12"/>
    <p:sldId id="293" r:id="rId13"/>
    <p:sldId id="294" r:id="rId14"/>
    <p:sldId id="295" r:id="rId15"/>
    <p:sldId id="296" r:id="rId16"/>
    <p:sldId id="297" r:id="rId17"/>
    <p:sldId id="29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FF3300"/>
    <a:srgbClr val="FFCC00"/>
    <a:srgbClr val="008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7" d="100"/>
          <a:sy n="47" d="100"/>
        </p:scale>
        <p:origin x="24" y="2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85E41-35ED-4521-AE30-C9E84AF5F407}" type="datetimeFigureOut">
              <a:rPr lang="en-GB" smtClean="0"/>
              <a:t>29/06/2020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6EAE6C-267F-42CE-B46B-46C988EAE0D8}" type="slidenum">
              <a:rPr lang="en-GB" smtClean="0"/>
              <a:t>‹#›</a:t>
            </a:fld>
            <a:endParaRPr lang="en-GB"/>
          </a:p>
        </p:txBody>
      </p:sp>
    </p:spTree>
    <p:extLst>
      <p:ext uri="{BB962C8B-B14F-4D97-AF65-F5344CB8AC3E}">
        <p14:creationId xmlns:p14="http://schemas.microsoft.com/office/powerpoint/2010/main" val="539681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F731B8-660F-4373-8D82-A3298A6A9405}" type="slidenum">
              <a:rPr lang="en-GB" smtClean="0"/>
              <a:t>1</a:t>
            </a:fld>
            <a:endParaRPr lang="en-GB"/>
          </a:p>
        </p:txBody>
      </p:sp>
    </p:spTree>
    <p:extLst>
      <p:ext uri="{BB962C8B-B14F-4D97-AF65-F5344CB8AC3E}">
        <p14:creationId xmlns:p14="http://schemas.microsoft.com/office/powerpoint/2010/main" val="2550273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E309719-5920-46A9-BEF6-05D9E821DED6}" type="datetimeFigureOut">
              <a:rPr lang="en-GB" smtClean="0"/>
              <a:t>29/06/2020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2019204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309719-5920-46A9-BEF6-05D9E821DED6}" type="datetimeFigureOut">
              <a:rPr lang="en-GB" smtClean="0"/>
              <a:t>29/06/2020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3583055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309719-5920-46A9-BEF6-05D9E821DED6}" type="datetimeFigureOut">
              <a:rPr lang="en-GB" smtClean="0"/>
              <a:t>29/06/2020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128033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309719-5920-46A9-BEF6-05D9E821DED6}" type="datetimeFigureOut">
              <a:rPr lang="en-GB" smtClean="0"/>
              <a:t>29/06/2020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438065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309719-5920-46A9-BEF6-05D9E821DED6}" type="datetimeFigureOut">
              <a:rPr lang="en-GB" smtClean="0"/>
              <a:t>29/06/2020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132397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E309719-5920-46A9-BEF6-05D9E821DED6}" type="datetimeFigureOut">
              <a:rPr lang="en-GB" smtClean="0"/>
              <a:t>29/06/2020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259294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E309719-5920-46A9-BEF6-05D9E821DED6}" type="datetimeFigureOut">
              <a:rPr lang="en-GB" smtClean="0"/>
              <a:t>29/06/2020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4251133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E309719-5920-46A9-BEF6-05D9E821DED6}" type="datetimeFigureOut">
              <a:rPr lang="en-GB" smtClean="0"/>
              <a:t>29/06/2020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804396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309719-5920-46A9-BEF6-05D9E821DED6}" type="datetimeFigureOut">
              <a:rPr lang="en-GB" smtClean="0"/>
              <a:t>29/06/2020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2821261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309719-5920-46A9-BEF6-05D9E821DED6}" type="datetimeFigureOut">
              <a:rPr lang="en-GB" smtClean="0"/>
              <a:t>29/06/2020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838758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309719-5920-46A9-BEF6-05D9E821DED6}" type="datetimeFigureOut">
              <a:rPr lang="en-GB" smtClean="0"/>
              <a:t>29/06/2020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2790432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309719-5920-46A9-BEF6-05D9E821DED6}" type="datetimeFigureOut">
              <a:rPr lang="en-GB" smtClean="0"/>
              <a:t>29/06/2020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1D779-A31B-4703-90EF-EF46550DBEDA}" type="slidenum">
              <a:rPr lang="en-GB" smtClean="0"/>
              <a:t>‹#›</a:t>
            </a:fld>
            <a:endParaRPr lang="en-GB"/>
          </a:p>
        </p:txBody>
      </p:sp>
    </p:spTree>
    <p:extLst>
      <p:ext uri="{BB962C8B-B14F-4D97-AF65-F5344CB8AC3E}">
        <p14:creationId xmlns:p14="http://schemas.microsoft.com/office/powerpoint/2010/main" val="274998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8uFLOQ18Mt8" TargetMode="Externa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hyperlink" Target="https://www.youtube.com/watch?v=RS9nPo-cfWo"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Smith\Downloads\P4864_017.p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5882" y="993502"/>
            <a:ext cx="6411234" cy="44644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14771" y="70172"/>
            <a:ext cx="2520280" cy="923330"/>
          </a:xfrm>
          <a:prstGeom prst="rect">
            <a:avLst/>
          </a:prstGeom>
          <a:noFill/>
        </p:spPr>
        <p:txBody>
          <a:bodyPr wrap="square" rtlCol="0">
            <a:spAutoFit/>
          </a:bodyPr>
          <a:lstStyle/>
          <a:p>
            <a:r>
              <a:rPr lang="en-GB" sz="5400" dirty="0">
                <a:latin typeface="Frutiger 65 Bold" panose="020B0800000000000000" pitchFamily="34" charset="0"/>
              </a:rPr>
              <a:t>Look</a:t>
            </a:r>
          </a:p>
        </p:txBody>
      </p:sp>
      <p:sp>
        <p:nvSpPr>
          <p:cNvPr id="4" name="TextBox 3"/>
          <p:cNvSpPr txBox="1"/>
          <p:nvPr/>
        </p:nvSpPr>
        <p:spPr>
          <a:xfrm>
            <a:off x="3390635" y="4534668"/>
            <a:ext cx="2448272" cy="923330"/>
          </a:xfrm>
          <a:prstGeom prst="rect">
            <a:avLst/>
          </a:prstGeom>
          <a:noFill/>
        </p:spPr>
        <p:txBody>
          <a:bodyPr wrap="square" rtlCol="0">
            <a:spAutoFit/>
          </a:bodyPr>
          <a:lstStyle/>
          <a:p>
            <a:r>
              <a:rPr lang="en-GB" sz="5400" dirty="0">
                <a:latin typeface="Frutiger 65 Bold" panose="020B0800000000000000" pitchFamily="34" charset="0"/>
              </a:rPr>
              <a:t>Think</a:t>
            </a:r>
          </a:p>
        </p:txBody>
      </p:sp>
      <p:sp>
        <p:nvSpPr>
          <p:cNvPr id="5" name="TextBox 4"/>
          <p:cNvSpPr txBox="1"/>
          <p:nvPr/>
        </p:nvSpPr>
        <p:spPr>
          <a:xfrm>
            <a:off x="9367947" y="138716"/>
            <a:ext cx="3240360" cy="923330"/>
          </a:xfrm>
          <a:prstGeom prst="rect">
            <a:avLst/>
          </a:prstGeom>
          <a:noFill/>
        </p:spPr>
        <p:txBody>
          <a:bodyPr wrap="square" rtlCol="0">
            <a:spAutoFit/>
          </a:bodyPr>
          <a:lstStyle/>
          <a:p>
            <a:r>
              <a:rPr lang="en-GB" sz="5400" dirty="0">
                <a:latin typeface="Frutiger 65 Bold" panose="020B0800000000000000" pitchFamily="34" charset="0"/>
              </a:rPr>
              <a:t>Imagine</a:t>
            </a:r>
          </a:p>
        </p:txBody>
      </p:sp>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49379" y="457020"/>
            <a:ext cx="3401592" cy="3975644"/>
          </a:xfrm>
          <a:prstGeom prst="rect">
            <a:avLst/>
          </a:prstGeom>
        </p:spPr>
      </p:pic>
      <p:sp>
        <p:nvSpPr>
          <p:cNvPr id="7" name="TextBox 6"/>
          <p:cNvSpPr txBox="1"/>
          <p:nvPr/>
        </p:nvSpPr>
        <p:spPr>
          <a:xfrm>
            <a:off x="7343203" y="5533676"/>
            <a:ext cx="3240360" cy="1107996"/>
          </a:xfrm>
          <a:prstGeom prst="rect">
            <a:avLst/>
          </a:prstGeom>
          <a:noFill/>
        </p:spPr>
        <p:txBody>
          <a:bodyPr wrap="square" rtlCol="0">
            <a:spAutoFit/>
          </a:bodyPr>
          <a:lstStyle/>
          <a:p>
            <a:r>
              <a:rPr lang="en-GB" sz="6600" dirty="0">
                <a:solidFill>
                  <a:srgbClr val="FF0000"/>
                </a:solidFill>
                <a:latin typeface="Frutiger 65 Bold" panose="020B0800000000000000" pitchFamily="34" charset="0"/>
              </a:rPr>
              <a:t>Create!</a:t>
            </a:r>
          </a:p>
        </p:txBody>
      </p:sp>
    </p:spTree>
    <p:extLst>
      <p:ext uri="{BB962C8B-B14F-4D97-AF65-F5344CB8AC3E}">
        <p14:creationId xmlns:p14="http://schemas.microsoft.com/office/powerpoint/2010/main" val="282718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7283" y="1780814"/>
            <a:ext cx="8864728" cy="369332"/>
          </a:xfrm>
          <a:prstGeom prst="rect">
            <a:avLst/>
          </a:prstGeom>
        </p:spPr>
        <p:txBody>
          <a:bodyPr wrap="square">
            <a:spAutoFit/>
          </a:bodyPr>
          <a:lstStyle/>
          <a:p>
            <a:r>
              <a:rPr lang="en-US" dirty="0" smtClean="0">
                <a:solidFill>
                  <a:srgbClr val="222222"/>
                </a:solidFill>
                <a:latin typeface="Calibri" panose="020F0502020204030204" pitchFamily="34" charset="0"/>
                <a:cs typeface="Calibri" panose="020F0502020204030204" pitchFamily="34" charset="0"/>
              </a:rPr>
              <a:t>Chromatography is a method </a:t>
            </a:r>
            <a:r>
              <a:rPr lang="en-US" dirty="0">
                <a:solidFill>
                  <a:srgbClr val="222222"/>
                </a:solidFill>
                <a:latin typeface="Calibri" panose="020F0502020204030204" pitchFamily="34" charset="0"/>
                <a:cs typeface="Calibri" panose="020F0502020204030204" pitchFamily="34" charset="0"/>
              </a:rPr>
              <a:t>for </a:t>
            </a:r>
            <a:r>
              <a:rPr lang="en-US" dirty="0" smtClean="0">
                <a:solidFill>
                  <a:srgbClr val="222222"/>
                </a:solidFill>
                <a:latin typeface="Calibri" panose="020F0502020204030204" pitchFamily="34" charset="0"/>
                <a:cs typeface="Calibri" panose="020F0502020204030204" pitchFamily="34" charset="0"/>
              </a:rPr>
              <a:t>separating dissolved substances from one another.</a:t>
            </a:r>
            <a:endParaRPr lang="en-GB"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5AC0C45-31D4-43D7-A275-98D187EDF5C0}"/>
              </a:ext>
            </a:extLst>
          </p:cNvPr>
          <p:cNvSpPr txBox="1"/>
          <p:nvPr/>
        </p:nvSpPr>
        <p:spPr>
          <a:xfrm>
            <a:off x="266330" y="372862"/>
            <a:ext cx="1053494" cy="369332"/>
          </a:xfrm>
          <a:prstGeom prst="rect">
            <a:avLst/>
          </a:prstGeom>
          <a:noFill/>
        </p:spPr>
        <p:txBody>
          <a:bodyPr wrap="none" rtlCol="0">
            <a:spAutoFit/>
          </a:bodyPr>
          <a:lstStyle/>
          <a:p>
            <a:r>
              <a:rPr lang="en-GB" dirty="0">
                <a:solidFill>
                  <a:srgbClr val="00B050"/>
                </a:solidFill>
              </a:rPr>
              <a:t>Activity </a:t>
            </a:r>
            <a:r>
              <a:rPr lang="en-GB" dirty="0" smtClean="0">
                <a:solidFill>
                  <a:srgbClr val="00B050"/>
                </a:solidFill>
              </a:rPr>
              <a:t>2</a:t>
            </a:r>
            <a:endParaRPr lang="en-GB" dirty="0">
              <a:solidFill>
                <a:srgbClr val="00B050"/>
              </a:solidFill>
            </a:endParaRPr>
          </a:p>
        </p:txBody>
      </p:sp>
      <p:sp>
        <p:nvSpPr>
          <p:cNvPr id="4" name="TextBox 3">
            <a:extLst>
              <a:ext uri="{FF2B5EF4-FFF2-40B4-BE49-F238E27FC236}">
                <a16:creationId xmlns:a16="http://schemas.microsoft.com/office/drawing/2014/main" id="{B5AC0C45-31D4-43D7-A275-98D187EDF5C0}"/>
              </a:ext>
            </a:extLst>
          </p:cNvPr>
          <p:cNvSpPr txBox="1"/>
          <p:nvPr/>
        </p:nvSpPr>
        <p:spPr>
          <a:xfrm>
            <a:off x="4601840" y="372862"/>
            <a:ext cx="2988319" cy="369332"/>
          </a:xfrm>
          <a:prstGeom prst="rect">
            <a:avLst/>
          </a:prstGeom>
          <a:noFill/>
        </p:spPr>
        <p:txBody>
          <a:bodyPr wrap="none" rtlCol="0">
            <a:spAutoFit/>
          </a:bodyPr>
          <a:lstStyle/>
          <a:p>
            <a:r>
              <a:rPr lang="en-US" dirty="0" smtClean="0">
                <a:solidFill>
                  <a:srgbClr val="00B050"/>
                </a:solidFill>
              </a:rPr>
              <a:t>Let’s change our own </a:t>
            </a:r>
            <a:r>
              <a:rPr lang="en-US" dirty="0" err="1" smtClean="0">
                <a:solidFill>
                  <a:srgbClr val="00B050"/>
                </a:solidFill>
              </a:rPr>
              <a:t>colours</a:t>
            </a:r>
            <a:r>
              <a:rPr lang="en-US" dirty="0" smtClean="0">
                <a:solidFill>
                  <a:srgbClr val="00B050"/>
                </a:solidFill>
              </a:rPr>
              <a:t>!</a:t>
            </a:r>
            <a:endParaRPr lang="en-GB" dirty="0">
              <a:solidFill>
                <a:srgbClr val="00B050"/>
              </a:solidFill>
            </a:endParaRPr>
          </a:p>
        </p:txBody>
      </p:sp>
      <p:sp>
        <p:nvSpPr>
          <p:cNvPr id="5" name="TextBox 4"/>
          <p:cNvSpPr txBox="1"/>
          <p:nvPr/>
        </p:nvSpPr>
        <p:spPr>
          <a:xfrm>
            <a:off x="697283" y="1076838"/>
            <a:ext cx="9882834" cy="369332"/>
          </a:xfrm>
          <a:prstGeom prst="rect">
            <a:avLst/>
          </a:prstGeom>
          <a:noFill/>
        </p:spPr>
        <p:txBody>
          <a:bodyPr wrap="none" rtlCol="0">
            <a:spAutoFit/>
          </a:bodyPr>
          <a:lstStyle/>
          <a:p>
            <a:r>
              <a:rPr lang="en-US" dirty="0" smtClean="0"/>
              <a:t>We are going to use a process call </a:t>
            </a:r>
            <a:r>
              <a:rPr lang="en-US" dirty="0" smtClean="0">
                <a:latin typeface="Arial Black" panose="020B0A04020102020204" pitchFamily="34" charset="0"/>
              </a:rPr>
              <a:t>chromatography</a:t>
            </a:r>
            <a:r>
              <a:rPr lang="en-US" dirty="0" smtClean="0"/>
              <a:t> to separate </a:t>
            </a:r>
            <a:r>
              <a:rPr lang="en-US" dirty="0" err="1" smtClean="0"/>
              <a:t>colours</a:t>
            </a:r>
            <a:r>
              <a:rPr lang="en-US" dirty="0" smtClean="0"/>
              <a:t> into their </a:t>
            </a:r>
            <a:r>
              <a:rPr lang="en-US" dirty="0" err="1" smtClean="0"/>
              <a:t>constituant</a:t>
            </a:r>
            <a:r>
              <a:rPr lang="en-US" dirty="0" smtClean="0"/>
              <a:t> parts</a:t>
            </a:r>
            <a:endParaRPr lang="en-GB" dirty="0"/>
          </a:p>
        </p:txBody>
      </p:sp>
      <p:sp>
        <p:nvSpPr>
          <p:cNvPr id="7" name="Rectangle 6"/>
          <p:cNvSpPr/>
          <p:nvPr/>
        </p:nvSpPr>
        <p:spPr>
          <a:xfrm>
            <a:off x="6885882" y="5921570"/>
            <a:ext cx="5031698" cy="369332"/>
          </a:xfrm>
          <a:prstGeom prst="rect">
            <a:avLst/>
          </a:prstGeom>
        </p:spPr>
        <p:txBody>
          <a:bodyPr wrap="none">
            <a:spAutoFit/>
          </a:bodyPr>
          <a:lstStyle/>
          <a:p>
            <a:r>
              <a:rPr lang="en-GB" dirty="0">
                <a:hlinkClick r:id="rId2"/>
              </a:rPr>
              <a:t>https://www.youtube.com/watch?v=8uFLOQ18Mt8</a:t>
            </a:r>
            <a:endParaRPr lang="en-GB" dirty="0"/>
          </a:p>
        </p:txBody>
      </p:sp>
      <p:pic>
        <p:nvPicPr>
          <p:cNvPr id="8" name="Picture 7"/>
          <p:cNvPicPr>
            <a:picLocks noChangeAspect="1"/>
          </p:cNvPicPr>
          <p:nvPr/>
        </p:nvPicPr>
        <p:blipFill>
          <a:blip r:embed="rId3"/>
          <a:stretch>
            <a:fillRect/>
          </a:stretch>
        </p:blipFill>
        <p:spPr>
          <a:xfrm>
            <a:off x="8344565" y="2807891"/>
            <a:ext cx="3148435" cy="2104395"/>
          </a:xfrm>
          <a:prstGeom prst="rect">
            <a:avLst/>
          </a:prstGeom>
        </p:spPr>
      </p:pic>
      <p:sp>
        <p:nvSpPr>
          <p:cNvPr id="9" name="TextBox 8"/>
          <p:cNvSpPr txBox="1"/>
          <p:nvPr/>
        </p:nvSpPr>
        <p:spPr>
          <a:xfrm>
            <a:off x="6897948" y="5369354"/>
            <a:ext cx="5263476" cy="646331"/>
          </a:xfrm>
          <a:prstGeom prst="rect">
            <a:avLst/>
          </a:prstGeom>
          <a:noFill/>
        </p:spPr>
        <p:txBody>
          <a:bodyPr wrap="square" rtlCol="0">
            <a:spAutoFit/>
          </a:bodyPr>
          <a:lstStyle/>
          <a:p>
            <a:r>
              <a:rPr lang="en-US" dirty="0" smtClean="0"/>
              <a:t>For a good explanation and to see how it works watch this </a:t>
            </a:r>
            <a:r>
              <a:rPr lang="en-US" dirty="0" err="1" smtClean="0"/>
              <a:t>youtube</a:t>
            </a:r>
            <a:r>
              <a:rPr lang="en-US" dirty="0" smtClean="0"/>
              <a:t> clip</a:t>
            </a:r>
            <a:endParaRPr lang="en-GB" dirty="0"/>
          </a:p>
        </p:txBody>
      </p:sp>
      <p:sp>
        <p:nvSpPr>
          <p:cNvPr id="10" name="TextBox 9"/>
          <p:cNvSpPr txBox="1"/>
          <p:nvPr/>
        </p:nvSpPr>
        <p:spPr>
          <a:xfrm>
            <a:off x="793077" y="5695406"/>
            <a:ext cx="4920065" cy="369332"/>
          </a:xfrm>
          <a:prstGeom prst="rect">
            <a:avLst/>
          </a:prstGeom>
          <a:noFill/>
        </p:spPr>
        <p:txBody>
          <a:bodyPr wrap="none" rtlCol="0">
            <a:spAutoFit/>
          </a:bodyPr>
          <a:lstStyle/>
          <a:p>
            <a:r>
              <a:rPr lang="en-GB">
                <a:hlinkClick r:id="rId4"/>
              </a:rPr>
              <a:t>https://www.youtube.com/watch?v=RS9nPo-cfWo</a:t>
            </a:r>
            <a:endParaRPr lang="en-GB"/>
          </a:p>
        </p:txBody>
      </p:sp>
      <p:sp>
        <p:nvSpPr>
          <p:cNvPr id="11" name="TextBox 10"/>
          <p:cNvSpPr txBox="1"/>
          <p:nvPr/>
        </p:nvSpPr>
        <p:spPr>
          <a:xfrm>
            <a:off x="697283" y="5360762"/>
            <a:ext cx="5720934" cy="369332"/>
          </a:xfrm>
          <a:prstGeom prst="rect">
            <a:avLst/>
          </a:prstGeom>
          <a:noFill/>
        </p:spPr>
        <p:txBody>
          <a:bodyPr wrap="square" rtlCol="0">
            <a:spAutoFit/>
          </a:bodyPr>
          <a:lstStyle/>
          <a:p>
            <a:pPr algn="r"/>
            <a:r>
              <a:rPr lang="en-US" dirty="0" smtClean="0"/>
              <a:t>For some beautiful chromatography watch this </a:t>
            </a:r>
            <a:r>
              <a:rPr lang="en-US" dirty="0" err="1" smtClean="0"/>
              <a:t>youtube</a:t>
            </a:r>
            <a:r>
              <a:rPr lang="en-US" dirty="0" smtClean="0"/>
              <a:t> clip</a:t>
            </a:r>
            <a:endParaRPr lang="en-GB" dirty="0"/>
          </a:p>
        </p:txBody>
      </p:sp>
      <p:pic>
        <p:nvPicPr>
          <p:cNvPr id="12" name="Picture 11"/>
          <p:cNvPicPr>
            <a:picLocks noChangeAspect="1"/>
          </p:cNvPicPr>
          <p:nvPr/>
        </p:nvPicPr>
        <p:blipFill>
          <a:blip r:embed="rId5"/>
          <a:stretch>
            <a:fillRect/>
          </a:stretch>
        </p:blipFill>
        <p:spPr>
          <a:xfrm>
            <a:off x="1319824" y="2807892"/>
            <a:ext cx="3979220" cy="2104395"/>
          </a:xfrm>
          <a:prstGeom prst="rect">
            <a:avLst/>
          </a:prstGeom>
        </p:spPr>
      </p:pic>
    </p:spTree>
    <p:extLst>
      <p:ext uri="{BB962C8B-B14F-4D97-AF65-F5344CB8AC3E}">
        <p14:creationId xmlns:p14="http://schemas.microsoft.com/office/powerpoint/2010/main" val="643488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175" y="197345"/>
            <a:ext cx="10867506" cy="5078313"/>
          </a:xfrm>
          <a:prstGeom prst="rect">
            <a:avLst/>
          </a:prstGeom>
        </p:spPr>
        <p:txBody>
          <a:bodyPr wrap="square">
            <a:spAutoFit/>
          </a:bodyPr>
          <a:lstStyle/>
          <a:p>
            <a:r>
              <a:rPr lang="en-US" b="1" u="sng" dirty="0"/>
              <a:t>What You Need</a:t>
            </a:r>
            <a:r>
              <a:rPr lang="en-US" dirty="0" smtClean="0"/>
              <a:t>:</a:t>
            </a:r>
          </a:p>
          <a:p>
            <a:r>
              <a:rPr lang="en-US" dirty="0" smtClean="0"/>
              <a:t>A clear glass</a:t>
            </a:r>
          </a:p>
          <a:p>
            <a:r>
              <a:rPr lang="en-US" dirty="0" smtClean="0"/>
              <a:t>Coffee filters preferably but you can also use kitchen roll</a:t>
            </a:r>
          </a:p>
          <a:p>
            <a:r>
              <a:rPr lang="en-US" dirty="0" err="1" smtClean="0"/>
              <a:t>Lolly</a:t>
            </a:r>
            <a:r>
              <a:rPr lang="en-US" dirty="0" smtClean="0"/>
              <a:t> stick, barbeque stick or pipe cleaner</a:t>
            </a:r>
          </a:p>
          <a:p>
            <a:r>
              <a:rPr lang="en-US" dirty="0" smtClean="0"/>
              <a:t>Water</a:t>
            </a:r>
          </a:p>
          <a:p>
            <a:r>
              <a:rPr lang="en-US" dirty="0" smtClean="0"/>
              <a:t>Soluble markers</a:t>
            </a:r>
          </a:p>
          <a:p>
            <a:r>
              <a:rPr lang="en-US" dirty="0" smtClean="0"/>
              <a:t>Pencil</a:t>
            </a:r>
          </a:p>
          <a:p>
            <a:endParaRPr lang="en-US" dirty="0"/>
          </a:p>
          <a:p>
            <a:pPr marL="342900" indent="-342900">
              <a:buAutoNum type="arabicPeriod"/>
            </a:pPr>
            <a:r>
              <a:rPr lang="en-US" dirty="0" smtClean="0"/>
              <a:t>Take </a:t>
            </a:r>
            <a:r>
              <a:rPr lang="en-US" dirty="0"/>
              <a:t>a coffee </a:t>
            </a:r>
            <a:r>
              <a:rPr lang="en-US" dirty="0" smtClean="0"/>
              <a:t>filter, cut it into strips large enough to fit into the glass </a:t>
            </a:r>
            <a:r>
              <a:rPr lang="en-US" dirty="0"/>
              <a:t>and </a:t>
            </a:r>
            <a:r>
              <a:rPr lang="en-US" dirty="0" smtClean="0"/>
              <a:t>attach the top to a </a:t>
            </a:r>
            <a:r>
              <a:rPr lang="en-US" dirty="0" err="1" smtClean="0"/>
              <a:t>lolly</a:t>
            </a:r>
            <a:r>
              <a:rPr lang="en-US" dirty="0" smtClean="0"/>
              <a:t> stick so you can suspend the paper from the top.</a:t>
            </a:r>
          </a:p>
          <a:p>
            <a:pPr marL="342900" indent="-342900">
              <a:buAutoNum type="arabicPeriod"/>
            </a:pPr>
            <a:r>
              <a:rPr lang="en-US" dirty="0" smtClean="0"/>
              <a:t>Draw a </a:t>
            </a:r>
            <a:r>
              <a:rPr lang="en-US" dirty="0" err="1" smtClean="0"/>
              <a:t>coloured</a:t>
            </a:r>
            <a:r>
              <a:rPr lang="en-US" dirty="0" smtClean="0"/>
              <a:t> line about 1.5cm from the bottom of the paper with a soluble marker (generally black works well, but try different </a:t>
            </a:r>
            <a:r>
              <a:rPr lang="en-US" dirty="0" err="1" smtClean="0"/>
              <a:t>colours</a:t>
            </a:r>
            <a:r>
              <a:rPr lang="en-US" dirty="0" smtClean="0"/>
              <a:t> to see what happens)</a:t>
            </a:r>
          </a:p>
          <a:p>
            <a:pPr marL="342900" indent="-342900">
              <a:buAutoNum type="arabicPeriod"/>
            </a:pPr>
            <a:r>
              <a:rPr lang="en-US" dirty="0" smtClean="0"/>
              <a:t>Pour </a:t>
            </a:r>
            <a:r>
              <a:rPr lang="en-US" dirty="0"/>
              <a:t>two tablespoons of water into the </a:t>
            </a:r>
            <a:r>
              <a:rPr lang="en-US" dirty="0" smtClean="0"/>
              <a:t>glass. </a:t>
            </a:r>
            <a:endParaRPr lang="en-US" dirty="0"/>
          </a:p>
          <a:p>
            <a:pPr marL="342900" indent="-342900">
              <a:buAutoNum type="arabicPeriod"/>
            </a:pPr>
            <a:r>
              <a:rPr lang="en-US" dirty="0" smtClean="0"/>
              <a:t>Place the paper in the cup so that it is suspended from the top by the </a:t>
            </a:r>
            <a:r>
              <a:rPr lang="en-US" dirty="0" err="1" smtClean="0"/>
              <a:t>lolly</a:t>
            </a:r>
            <a:r>
              <a:rPr lang="en-US" dirty="0" smtClean="0"/>
              <a:t> stick–adjust the amount of water so that the bottom of the paper just touches the water so that the water can start to soak up its length.</a:t>
            </a:r>
          </a:p>
          <a:p>
            <a:pPr marL="342900" indent="-342900">
              <a:buAutoNum type="arabicPeriod"/>
            </a:pPr>
            <a:r>
              <a:rPr lang="en-US" dirty="0" smtClean="0"/>
              <a:t>The </a:t>
            </a:r>
            <a:r>
              <a:rPr lang="en-US" dirty="0" err="1" smtClean="0"/>
              <a:t>colours</a:t>
            </a:r>
            <a:r>
              <a:rPr lang="en-US" dirty="0" smtClean="0"/>
              <a:t> </a:t>
            </a:r>
            <a:r>
              <a:rPr lang="en-US" dirty="0"/>
              <a:t>will travel upwards on the </a:t>
            </a:r>
            <a:r>
              <a:rPr lang="en-US" dirty="0" smtClean="0"/>
              <a:t>paper!</a:t>
            </a:r>
          </a:p>
          <a:p>
            <a:pPr marL="342900" indent="-342900">
              <a:buAutoNum type="arabicPeriod"/>
            </a:pPr>
            <a:r>
              <a:rPr lang="en-US" dirty="0" smtClean="0"/>
              <a:t>Take </a:t>
            </a:r>
            <a:r>
              <a:rPr lang="en-US" dirty="0"/>
              <a:t>the </a:t>
            </a:r>
            <a:r>
              <a:rPr lang="en-US" dirty="0" smtClean="0"/>
              <a:t>paper out</a:t>
            </a:r>
            <a:r>
              <a:rPr lang="en-US" dirty="0"/>
              <a:t>, and let it </a:t>
            </a:r>
            <a:r>
              <a:rPr lang="en-US" dirty="0" smtClean="0"/>
              <a:t>dry</a:t>
            </a:r>
            <a:r>
              <a:rPr lang="en-US" dirty="0"/>
              <a:t>. </a:t>
            </a:r>
            <a:endParaRPr lang="en-US" dirty="0" smtClean="0"/>
          </a:p>
          <a:p>
            <a:pPr marL="342900" indent="-342900">
              <a:buAutoNum type="arabicPeriod"/>
            </a:pPr>
            <a:endParaRPr lang="en-US" dirty="0"/>
          </a:p>
        </p:txBody>
      </p:sp>
      <p:sp>
        <p:nvSpPr>
          <p:cNvPr id="3" name="TextBox 2"/>
          <p:cNvSpPr txBox="1"/>
          <p:nvPr/>
        </p:nvSpPr>
        <p:spPr>
          <a:xfrm>
            <a:off x="6683433" y="117693"/>
            <a:ext cx="5120640" cy="923330"/>
          </a:xfrm>
          <a:prstGeom prst="rect">
            <a:avLst/>
          </a:prstGeom>
          <a:noFill/>
        </p:spPr>
        <p:txBody>
          <a:bodyPr wrap="square" rtlCol="0">
            <a:spAutoFit/>
          </a:bodyPr>
          <a:lstStyle/>
          <a:p>
            <a:r>
              <a:rPr lang="en-US" dirty="0" smtClean="0"/>
              <a:t>You could also mark the coffee filter in the </a:t>
            </a:r>
            <a:r>
              <a:rPr lang="en-US" dirty="0" err="1" smtClean="0"/>
              <a:t>centre</a:t>
            </a:r>
            <a:r>
              <a:rPr lang="en-US" dirty="0"/>
              <a:t>,</a:t>
            </a:r>
            <a:r>
              <a:rPr lang="en-US" dirty="0" smtClean="0"/>
              <a:t> fold it and put the base into the water to see the </a:t>
            </a:r>
            <a:r>
              <a:rPr lang="en-US" dirty="0" err="1" smtClean="0"/>
              <a:t>colours</a:t>
            </a:r>
            <a:r>
              <a:rPr lang="en-US" dirty="0" smtClean="0"/>
              <a:t> spread from the </a:t>
            </a:r>
            <a:r>
              <a:rPr lang="en-US" dirty="0" err="1" smtClean="0"/>
              <a:t>centre</a:t>
            </a:r>
            <a:r>
              <a:rPr lang="en-US" dirty="0" smtClean="0"/>
              <a:t> to the edge</a:t>
            </a:r>
            <a:endParaRPr lang="en-GB" dirty="0"/>
          </a:p>
        </p:txBody>
      </p:sp>
      <p:pic>
        <p:nvPicPr>
          <p:cNvPr id="4" name="Picture 3"/>
          <p:cNvPicPr>
            <a:picLocks noChangeAspect="1"/>
          </p:cNvPicPr>
          <p:nvPr/>
        </p:nvPicPr>
        <p:blipFill>
          <a:blip r:embed="rId2"/>
          <a:stretch>
            <a:fillRect/>
          </a:stretch>
        </p:blipFill>
        <p:spPr>
          <a:xfrm>
            <a:off x="10484652" y="1041023"/>
            <a:ext cx="1319421" cy="1225673"/>
          </a:xfrm>
          <a:prstGeom prst="rect">
            <a:avLst/>
          </a:prstGeom>
        </p:spPr>
      </p:pic>
      <p:sp>
        <p:nvSpPr>
          <p:cNvPr id="5" name="Rectangle 4"/>
          <p:cNvSpPr/>
          <p:nvPr/>
        </p:nvSpPr>
        <p:spPr>
          <a:xfrm>
            <a:off x="288174" y="5106685"/>
            <a:ext cx="11842865" cy="1200329"/>
          </a:xfrm>
          <a:prstGeom prst="rect">
            <a:avLst/>
          </a:prstGeom>
        </p:spPr>
        <p:txBody>
          <a:bodyPr wrap="square">
            <a:spAutoFit/>
          </a:bodyPr>
          <a:lstStyle/>
          <a:p>
            <a:r>
              <a:rPr lang="en-US" dirty="0">
                <a:solidFill>
                  <a:srgbClr val="00B0F0"/>
                </a:solidFill>
                <a:latin typeface="Arial Black" panose="020B0A04020102020204" pitchFamily="34" charset="0"/>
              </a:rPr>
              <a:t>What's Happening? </a:t>
            </a:r>
            <a:r>
              <a:rPr lang="en-US" dirty="0" smtClean="0">
                <a:solidFill>
                  <a:srgbClr val="C00000"/>
                </a:solidFill>
                <a:latin typeface="Arial Black" panose="020B0A04020102020204" pitchFamily="34" charset="0"/>
              </a:rPr>
              <a:t>It’s SCIENCE!</a:t>
            </a:r>
            <a:endParaRPr lang="en-US" dirty="0">
              <a:solidFill>
                <a:srgbClr val="C00000"/>
              </a:solidFill>
              <a:latin typeface="Arial Black" panose="020B0A04020102020204" pitchFamily="34" charset="0"/>
            </a:endParaRPr>
          </a:p>
          <a:p>
            <a:endParaRPr lang="en-US" dirty="0">
              <a:solidFill>
                <a:srgbClr val="00B0F0"/>
              </a:solidFill>
              <a:latin typeface="Arial Black" panose="020B0A04020102020204" pitchFamily="34" charset="0"/>
            </a:endParaRPr>
          </a:p>
          <a:p>
            <a:r>
              <a:rPr lang="en-US" dirty="0" err="1" smtClean="0">
                <a:solidFill>
                  <a:srgbClr val="7030A0"/>
                </a:solidFill>
              </a:rPr>
              <a:t>Colours</a:t>
            </a:r>
            <a:r>
              <a:rPr lang="en-US" dirty="0" smtClean="0">
                <a:solidFill>
                  <a:srgbClr val="7030A0"/>
                </a:solidFill>
              </a:rPr>
              <a:t> </a:t>
            </a:r>
            <a:r>
              <a:rPr lang="en-US" dirty="0">
                <a:solidFill>
                  <a:srgbClr val="7030A0"/>
                </a:solidFill>
              </a:rPr>
              <a:t>are made up of molecules! The coffee filter </a:t>
            </a:r>
            <a:r>
              <a:rPr lang="en-US" dirty="0" smtClean="0">
                <a:solidFill>
                  <a:srgbClr val="7030A0"/>
                </a:solidFill>
              </a:rPr>
              <a:t>absorbs </a:t>
            </a:r>
            <a:r>
              <a:rPr lang="en-US" dirty="0">
                <a:solidFill>
                  <a:srgbClr val="7030A0"/>
                </a:solidFill>
              </a:rPr>
              <a:t>the liquid, and the </a:t>
            </a:r>
            <a:r>
              <a:rPr lang="en-US" dirty="0" err="1" smtClean="0">
                <a:solidFill>
                  <a:srgbClr val="7030A0"/>
                </a:solidFill>
              </a:rPr>
              <a:t>colour</a:t>
            </a:r>
            <a:r>
              <a:rPr lang="en-US" dirty="0" smtClean="0">
                <a:solidFill>
                  <a:srgbClr val="7030A0"/>
                </a:solidFill>
              </a:rPr>
              <a:t> </a:t>
            </a:r>
            <a:r>
              <a:rPr lang="en-US" dirty="0">
                <a:solidFill>
                  <a:srgbClr val="7030A0"/>
                </a:solidFill>
              </a:rPr>
              <a:t>molecules get dissolved. Some of these </a:t>
            </a:r>
            <a:r>
              <a:rPr lang="en-US" dirty="0" err="1" smtClean="0">
                <a:solidFill>
                  <a:srgbClr val="7030A0"/>
                </a:solidFill>
              </a:rPr>
              <a:t>colour</a:t>
            </a:r>
            <a:r>
              <a:rPr lang="en-US" dirty="0" smtClean="0">
                <a:solidFill>
                  <a:srgbClr val="7030A0"/>
                </a:solidFill>
              </a:rPr>
              <a:t> </a:t>
            </a:r>
            <a:r>
              <a:rPr lang="en-US" dirty="0">
                <a:solidFill>
                  <a:srgbClr val="7030A0"/>
                </a:solidFill>
              </a:rPr>
              <a:t>molecules are smaller and lighter than others, so they move at different speeds. That's why the </a:t>
            </a:r>
            <a:r>
              <a:rPr lang="en-US" dirty="0" err="1" smtClean="0">
                <a:solidFill>
                  <a:srgbClr val="7030A0"/>
                </a:solidFill>
              </a:rPr>
              <a:t>colours</a:t>
            </a:r>
            <a:r>
              <a:rPr lang="en-US" dirty="0" smtClean="0">
                <a:solidFill>
                  <a:srgbClr val="7030A0"/>
                </a:solidFill>
              </a:rPr>
              <a:t> separate</a:t>
            </a:r>
            <a:r>
              <a:rPr lang="en-US" dirty="0">
                <a:solidFill>
                  <a:srgbClr val="7030A0"/>
                </a:solidFill>
              </a:rPr>
              <a:t>!</a:t>
            </a:r>
            <a:endParaRPr lang="en-GB" dirty="0">
              <a:solidFill>
                <a:srgbClr val="7030A0"/>
              </a:solidFill>
            </a:endParaRPr>
          </a:p>
        </p:txBody>
      </p:sp>
    </p:spTree>
    <p:extLst>
      <p:ext uri="{BB962C8B-B14F-4D97-AF65-F5344CB8AC3E}">
        <p14:creationId xmlns:p14="http://schemas.microsoft.com/office/powerpoint/2010/main" val="983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9270" y="2638252"/>
            <a:ext cx="5273062" cy="2349384"/>
          </a:xfrm>
          <a:prstGeom prst="rect">
            <a:avLst/>
          </a:prstGeom>
        </p:spPr>
      </p:pic>
      <p:pic>
        <p:nvPicPr>
          <p:cNvPr id="3" name="Picture 2"/>
          <p:cNvPicPr>
            <a:picLocks noChangeAspect="1"/>
          </p:cNvPicPr>
          <p:nvPr/>
        </p:nvPicPr>
        <p:blipFill>
          <a:blip r:embed="rId3"/>
          <a:stretch>
            <a:fillRect/>
          </a:stretch>
        </p:blipFill>
        <p:spPr>
          <a:xfrm>
            <a:off x="399270" y="433820"/>
            <a:ext cx="4676775" cy="2000250"/>
          </a:xfrm>
          <a:prstGeom prst="rect">
            <a:avLst/>
          </a:prstGeom>
        </p:spPr>
      </p:pic>
      <p:pic>
        <p:nvPicPr>
          <p:cNvPr id="4" name="Picture 3"/>
          <p:cNvPicPr>
            <a:picLocks noChangeAspect="1"/>
          </p:cNvPicPr>
          <p:nvPr/>
        </p:nvPicPr>
        <p:blipFill>
          <a:blip r:embed="rId4"/>
          <a:stretch>
            <a:fillRect/>
          </a:stretch>
        </p:blipFill>
        <p:spPr>
          <a:xfrm>
            <a:off x="5862119" y="91058"/>
            <a:ext cx="2389649" cy="2685773"/>
          </a:xfrm>
          <a:prstGeom prst="rect">
            <a:avLst/>
          </a:prstGeom>
        </p:spPr>
      </p:pic>
      <p:sp>
        <p:nvSpPr>
          <p:cNvPr id="5" name="TextBox 4"/>
          <p:cNvSpPr txBox="1"/>
          <p:nvPr/>
        </p:nvSpPr>
        <p:spPr>
          <a:xfrm>
            <a:off x="8251768" y="731520"/>
            <a:ext cx="3940232" cy="923330"/>
          </a:xfrm>
          <a:prstGeom prst="rect">
            <a:avLst/>
          </a:prstGeom>
          <a:noFill/>
        </p:spPr>
        <p:txBody>
          <a:bodyPr wrap="square" rtlCol="0">
            <a:spAutoFit/>
          </a:bodyPr>
          <a:lstStyle/>
          <a:p>
            <a:r>
              <a:rPr lang="en-US" dirty="0" smtClean="0"/>
              <a:t>You could also try this with </a:t>
            </a:r>
            <a:r>
              <a:rPr lang="en-US" dirty="0" err="1" smtClean="0"/>
              <a:t>coloured</a:t>
            </a:r>
            <a:r>
              <a:rPr lang="en-US" dirty="0" smtClean="0"/>
              <a:t> inks or different brands of pens and see if you get different effects</a:t>
            </a:r>
            <a:endParaRPr lang="en-GB" dirty="0"/>
          </a:p>
        </p:txBody>
      </p:sp>
      <p:pic>
        <p:nvPicPr>
          <p:cNvPr id="6" name="Picture 5"/>
          <p:cNvPicPr>
            <a:picLocks noChangeAspect="1"/>
          </p:cNvPicPr>
          <p:nvPr/>
        </p:nvPicPr>
        <p:blipFill>
          <a:blip r:embed="rId5"/>
          <a:stretch>
            <a:fillRect/>
          </a:stretch>
        </p:blipFill>
        <p:spPr>
          <a:xfrm>
            <a:off x="6297238" y="3116839"/>
            <a:ext cx="4762500" cy="2619375"/>
          </a:xfrm>
          <a:prstGeom prst="rect">
            <a:avLst/>
          </a:prstGeom>
        </p:spPr>
      </p:pic>
      <p:sp>
        <p:nvSpPr>
          <p:cNvPr id="7" name="TextBox 6"/>
          <p:cNvSpPr txBox="1"/>
          <p:nvPr/>
        </p:nvSpPr>
        <p:spPr>
          <a:xfrm>
            <a:off x="2190481" y="5954302"/>
            <a:ext cx="6963701" cy="369332"/>
          </a:xfrm>
          <a:prstGeom prst="rect">
            <a:avLst/>
          </a:prstGeom>
          <a:noFill/>
        </p:spPr>
        <p:txBody>
          <a:bodyPr wrap="none" rtlCol="0">
            <a:spAutoFit/>
          </a:bodyPr>
          <a:lstStyle/>
          <a:p>
            <a:r>
              <a:rPr lang="en-US" dirty="0" smtClean="0"/>
              <a:t>Or try drawing a pattern or picture on your paper and see what happens</a:t>
            </a:r>
            <a:endParaRPr lang="en-GB" dirty="0"/>
          </a:p>
        </p:txBody>
      </p:sp>
    </p:spTree>
    <p:extLst>
      <p:ext uri="{BB962C8B-B14F-4D97-AF65-F5344CB8AC3E}">
        <p14:creationId xmlns:p14="http://schemas.microsoft.com/office/powerpoint/2010/main" val="27640777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258" y="288942"/>
            <a:ext cx="7854201" cy="369332"/>
          </a:xfrm>
          <a:prstGeom prst="rect">
            <a:avLst/>
          </a:prstGeom>
          <a:noFill/>
        </p:spPr>
        <p:txBody>
          <a:bodyPr wrap="none" rtlCol="0">
            <a:spAutoFit/>
          </a:bodyPr>
          <a:lstStyle/>
          <a:p>
            <a:r>
              <a:rPr lang="en-US" dirty="0" smtClean="0"/>
              <a:t>Now you have your amazing </a:t>
            </a:r>
            <a:r>
              <a:rPr lang="en-US" dirty="0" err="1" smtClean="0"/>
              <a:t>coloured</a:t>
            </a:r>
            <a:r>
              <a:rPr lang="en-US" dirty="0" smtClean="0"/>
              <a:t> paper we will use them to decorate a shield</a:t>
            </a:r>
            <a:endParaRPr lang="en-GB" dirty="0"/>
          </a:p>
        </p:txBody>
      </p:sp>
      <p:pic>
        <p:nvPicPr>
          <p:cNvPr id="3" name="Picture 2"/>
          <p:cNvPicPr>
            <a:picLocks noChangeAspect="1"/>
          </p:cNvPicPr>
          <p:nvPr/>
        </p:nvPicPr>
        <p:blipFill>
          <a:blip r:embed="rId2"/>
          <a:stretch>
            <a:fillRect/>
          </a:stretch>
        </p:blipFill>
        <p:spPr>
          <a:xfrm>
            <a:off x="406833" y="924330"/>
            <a:ext cx="3819525" cy="1647825"/>
          </a:xfrm>
          <a:prstGeom prst="rect">
            <a:avLst/>
          </a:prstGeom>
        </p:spPr>
      </p:pic>
      <p:sp>
        <p:nvSpPr>
          <p:cNvPr id="5" name="TextBox 4"/>
          <p:cNvSpPr txBox="1"/>
          <p:nvPr/>
        </p:nvSpPr>
        <p:spPr>
          <a:xfrm>
            <a:off x="5242560" y="2720942"/>
            <a:ext cx="6542607" cy="2308324"/>
          </a:xfrm>
          <a:prstGeom prst="rect">
            <a:avLst/>
          </a:prstGeom>
          <a:noFill/>
        </p:spPr>
        <p:txBody>
          <a:bodyPr wrap="square" rtlCol="0">
            <a:spAutoFit/>
          </a:bodyPr>
          <a:lstStyle/>
          <a:p>
            <a:r>
              <a:rPr lang="en-US" dirty="0" smtClean="0"/>
              <a:t>The shield in The Battle of San Romano is an oval shape, however you can draw yours any shape you like – use the pictures to give you ideas.</a:t>
            </a:r>
          </a:p>
          <a:p>
            <a:endParaRPr lang="en-US" dirty="0"/>
          </a:p>
          <a:p>
            <a:r>
              <a:rPr lang="en-US" dirty="0" smtClean="0"/>
              <a:t>Draw your shape onto an A4 piece of paper.  You may not have enough chromatography papers to decorate your whole shield but you could use them to create a centerpiece or decorate around the edge of your shield.  Use your imagination!  </a:t>
            </a:r>
            <a:r>
              <a:rPr lang="en-US" dirty="0" smtClean="0">
                <a:latin typeface="Arial Black" panose="020B0A04020102020204" pitchFamily="34" charset="0"/>
              </a:rPr>
              <a:t>HAVE FUN!!!</a:t>
            </a:r>
            <a:endParaRPr lang="en-GB" dirty="0">
              <a:latin typeface="Arial Black" panose="020B0A04020102020204" pitchFamily="34" charset="0"/>
            </a:endParaRPr>
          </a:p>
        </p:txBody>
      </p:sp>
      <p:sp>
        <p:nvSpPr>
          <p:cNvPr id="6" name="TextBox 5"/>
          <p:cNvSpPr txBox="1"/>
          <p:nvPr/>
        </p:nvSpPr>
        <p:spPr>
          <a:xfrm>
            <a:off x="299258" y="6209556"/>
            <a:ext cx="4426795" cy="646331"/>
          </a:xfrm>
          <a:prstGeom prst="rect">
            <a:avLst/>
          </a:prstGeom>
          <a:noFill/>
        </p:spPr>
        <p:txBody>
          <a:bodyPr wrap="square" rtlCol="0">
            <a:spAutoFit/>
          </a:bodyPr>
          <a:lstStyle/>
          <a:p>
            <a:r>
              <a:rPr lang="en-US" dirty="0" smtClean="0"/>
              <a:t>Here are some examples of medieval shields – they are all different shapes and patterns.</a:t>
            </a:r>
            <a:endParaRPr lang="en-GB" dirty="0"/>
          </a:p>
        </p:txBody>
      </p:sp>
      <p:pic>
        <p:nvPicPr>
          <p:cNvPr id="7" name="Picture 6"/>
          <p:cNvPicPr>
            <a:picLocks noChangeAspect="1"/>
          </p:cNvPicPr>
          <p:nvPr/>
        </p:nvPicPr>
        <p:blipFill>
          <a:blip r:embed="rId3"/>
          <a:stretch>
            <a:fillRect/>
          </a:stretch>
        </p:blipFill>
        <p:spPr>
          <a:xfrm>
            <a:off x="677492" y="2661640"/>
            <a:ext cx="3494607" cy="3523251"/>
          </a:xfrm>
          <a:prstGeom prst="rect">
            <a:avLst/>
          </a:prstGeom>
        </p:spPr>
      </p:pic>
      <p:sp>
        <p:nvSpPr>
          <p:cNvPr id="8" name="Rectangle 7"/>
          <p:cNvSpPr/>
          <p:nvPr/>
        </p:nvSpPr>
        <p:spPr>
          <a:xfrm>
            <a:off x="5242560" y="946089"/>
            <a:ext cx="6096000" cy="2031325"/>
          </a:xfrm>
          <a:prstGeom prst="rect">
            <a:avLst/>
          </a:prstGeom>
        </p:spPr>
        <p:txBody>
          <a:bodyPr>
            <a:spAutoFit/>
          </a:bodyPr>
          <a:lstStyle/>
          <a:p>
            <a:pPr algn="just"/>
            <a:r>
              <a:rPr lang="en-US" dirty="0">
                <a:solidFill>
                  <a:srgbClr val="000000"/>
                </a:solidFill>
                <a:latin typeface="Calibri" panose="020F0502020204030204" pitchFamily="34" charset="0"/>
                <a:cs typeface="Calibri" panose="020F0502020204030204" pitchFamily="34" charset="0"/>
              </a:rPr>
              <a:t>Medieval </a:t>
            </a:r>
            <a:r>
              <a:rPr lang="en-US" dirty="0" smtClean="0">
                <a:solidFill>
                  <a:srgbClr val="000000"/>
                </a:solidFill>
                <a:latin typeface="Calibri" panose="020F0502020204030204" pitchFamily="34" charset="0"/>
                <a:cs typeface="Calibri" panose="020F0502020204030204" pitchFamily="34" charset="0"/>
              </a:rPr>
              <a:t>shields </a:t>
            </a:r>
            <a:r>
              <a:rPr lang="en-US" dirty="0">
                <a:solidFill>
                  <a:srgbClr val="000000"/>
                </a:solidFill>
                <a:latin typeface="Calibri" panose="020F0502020204030204" pitchFamily="34" charset="0"/>
                <a:cs typeface="Calibri" panose="020F0502020204030204" pitchFamily="34" charset="0"/>
              </a:rPr>
              <a:t>were developed to shield, or protect, a knight or soldier from the </a:t>
            </a:r>
            <a:r>
              <a:rPr lang="en-US" u="sng" dirty="0">
                <a:solidFill>
                  <a:srgbClr val="993300"/>
                </a:solidFill>
                <a:latin typeface="Calibri" panose="020F0502020204030204" pitchFamily="34" charset="0"/>
                <a:cs typeface="Calibri" panose="020F0502020204030204" pitchFamily="34" charset="0"/>
              </a:rPr>
              <a:t>direct</a:t>
            </a:r>
            <a:r>
              <a:rPr lang="en-US" dirty="0">
                <a:solidFill>
                  <a:srgbClr val="000000"/>
                </a:solidFill>
                <a:latin typeface="Calibri" panose="020F0502020204030204" pitchFamily="34" charset="0"/>
                <a:cs typeface="Calibri" panose="020F0502020204030204" pitchFamily="34" charset="0"/>
              </a:rPr>
              <a:t> blows from the weapons of their enemies. Shields used during the Medieval times of the Middle Ages were also used as bludgeoning </a:t>
            </a:r>
            <a:r>
              <a:rPr lang="en-US" dirty="0" smtClean="0">
                <a:solidFill>
                  <a:srgbClr val="000000"/>
                </a:solidFill>
                <a:latin typeface="Calibri" panose="020F0502020204030204" pitchFamily="34" charset="0"/>
                <a:cs typeface="Calibri" panose="020F0502020204030204" pitchFamily="34" charset="0"/>
              </a:rPr>
              <a:t>(or hitting) weapons.  They were sometimes decorated with coats of arms.</a:t>
            </a:r>
            <a:endParaRPr lang="en-US" dirty="0">
              <a:solidFill>
                <a:srgbClr val="000000"/>
              </a:solidFill>
              <a:latin typeface="Calibri" panose="020F0502020204030204" pitchFamily="34" charset="0"/>
              <a:cs typeface="Calibri" panose="020F0502020204030204" pitchFamily="34" charset="0"/>
            </a:endParaRPr>
          </a:p>
          <a:p>
            <a:r>
              <a:rPr lang="en-US" dirty="0"/>
              <a:t/>
            </a:r>
            <a:br>
              <a:rPr lang="en-US" dirty="0"/>
            </a:br>
            <a:endParaRPr lang="en-GB" dirty="0"/>
          </a:p>
        </p:txBody>
      </p:sp>
    </p:spTree>
    <p:extLst>
      <p:ext uri="{BB962C8B-B14F-4D97-AF65-F5344CB8AC3E}">
        <p14:creationId xmlns:p14="http://schemas.microsoft.com/office/powerpoint/2010/main" val="1494840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C0C45-31D4-43D7-A275-98D187EDF5C0}"/>
              </a:ext>
            </a:extLst>
          </p:cNvPr>
          <p:cNvSpPr txBox="1"/>
          <p:nvPr/>
        </p:nvSpPr>
        <p:spPr>
          <a:xfrm>
            <a:off x="266330" y="372862"/>
            <a:ext cx="1053494" cy="369332"/>
          </a:xfrm>
          <a:prstGeom prst="rect">
            <a:avLst/>
          </a:prstGeom>
          <a:noFill/>
        </p:spPr>
        <p:txBody>
          <a:bodyPr wrap="none" rtlCol="0">
            <a:spAutoFit/>
          </a:bodyPr>
          <a:lstStyle/>
          <a:p>
            <a:r>
              <a:rPr lang="en-GB" dirty="0">
                <a:solidFill>
                  <a:srgbClr val="00B050"/>
                </a:solidFill>
              </a:rPr>
              <a:t>Activity </a:t>
            </a:r>
            <a:r>
              <a:rPr lang="en-GB" dirty="0" smtClean="0">
                <a:solidFill>
                  <a:srgbClr val="00B050"/>
                </a:solidFill>
              </a:rPr>
              <a:t>3</a:t>
            </a:r>
            <a:endParaRPr lang="en-GB" dirty="0">
              <a:solidFill>
                <a:srgbClr val="00B050"/>
              </a:solidFill>
            </a:endParaRPr>
          </a:p>
        </p:txBody>
      </p:sp>
      <p:sp>
        <p:nvSpPr>
          <p:cNvPr id="3" name="TextBox 2"/>
          <p:cNvSpPr txBox="1"/>
          <p:nvPr/>
        </p:nvSpPr>
        <p:spPr>
          <a:xfrm>
            <a:off x="4472246" y="372862"/>
            <a:ext cx="3511667" cy="369332"/>
          </a:xfrm>
          <a:prstGeom prst="rect">
            <a:avLst/>
          </a:prstGeom>
          <a:noFill/>
        </p:spPr>
        <p:txBody>
          <a:bodyPr wrap="none" rtlCol="0">
            <a:spAutoFit/>
          </a:bodyPr>
          <a:lstStyle/>
          <a:p>
            <a:r>
              <a:rPr lang="en-US" dirty="0" smtClean="0">
                <a:solidFill>
                  <a:srgbClr val="00B050"/>
                </a:solidFill>
              </a:rPr>
              <a:t>Create your own egg tempera paint</a:t>
            </a:r>
            <a:endParaRPr lang="en-GB" dirty="0">
              <a:solidFill>
                <a:srgbClr val="00B050"/>
              </a:solidFill>
            </a:endParaRPr>
          </a:p>
        </p:txBody>
      </p:sp>
      <p:pic>
        <p:nvPicPr>
          <p:cNvPr id="4" name="Picture 3"/>
          <p:cNvPicPr>
            <a:picLocks noChangeAspect="1"/>
          </p:cNvPicPr>
          <p:nvPr/>
        </p:nvPicPr>
        <p:blipFill>
          <a:blip r:embed="rId2"/>
          <a:stretch>
            <a:fillRect/>
          </a:stretch>
        </p:blipFill>
        <p:spPr>
          <a:xfrm>
            <a:off x="519081" y="798635"/>
            <a:ext cx="3982140" cy="2277968"/>
          </a:xfrm>
          <a:prstGeom prst="rect">
            <a:avLst/>
          </a:prstGeom>
        </p:spPr>
      </p:pic>
      <p:sp>
        <p:nvSpPr>
          <p:cNvPr id="5" name="TextBox 4"/>
          <p:cNvSpPr txBox="1"/>
          <p:nvPr/>
        </p:nvSpPr>
        <p:spPr>
          <a:xfrm>
            <a:off x="5050970" y="858287"/>
            <a:ext cx="4195123" cy="369332"/>
          </a:xfrm>
          <a:prstGeom prst="rect">
            <a:avLst/>
          </a:prstGeom>
          <a:noFill/>
        </p:spPr>
        <p:txBody>
          <a:bodyPr wrap="none" rtlCol="0">
            <a:spAutoFit/>
          </a:bodyPr>
          <a:lstStyle/>
          <a:p>
            <a:r>
              <a:rPr lang="en-US" dirty="0" smtClean="0"/>
              <a:t>Can you remember the name of the artist?</a:t>
            </a:r>
          </a:p>
        </p:txBody>
      </p:sp>
      <p:sp>
        <p:nvSpPr>
          <p:cNvPr id="6" name="TextBox 5"/>
          <p:cNvSpPr txBox="1"/>
          <p:nvPr/>
        </p:nvSpPr>
        <p:spPr>
          <a:xfrm>
            <a:off x="5843450" y="1297810"/>
            <a:ext cx="2957220" cy="369332"/>
          </a:xfrm>
          <a:prstGeom prst="rect">
            <a:avLst/>
          </a:prstGeom>
          <a:noFill/>
        </p:spPr>
        <p:txBody>
          <a:bodyPr wrap="none" rtlCol="0">
            <a:spAutoFit/>
          </a:bodyPr>
          <a:lstStyle/>
          <a:p>
            <a:r>
              <a:rPr lang="en-US" dirty="0" smtClean="0"/>
              <a:t>Yes! It was </a:t>
            </a:r>
            <a:r>
              <a:rPr lang="en-US" dirty="0" smtClean="0">
                <a:solidFill>
                  <a:srgbClr val="FF0000"/>
                </a:solidFill>
                <a:latin typeface="Arial Black" panose="020B0A04020102020204" pitchFamily="34" charset="0"/>
              </a:rPr>
              <a:t>Paulo Uccello</a:t>
            </a:r>
          </a:p>
        </p:txBody>
      </p:sp>
      <p:sp>
        <p:nvSpPr>
          <p:cNvPr id="7" name="TextBox 6"/>
          <p:cNvSpPr txBox="1"/>
          <p:nvPr/>
        </p:nvSpPr>
        <p:spPr>
          <a:xfrm>
            <a:off x="4868088" y="1873950"/>
            <a:ext cx="7088779" cy="1200329"/>
          </a:xfrm>
          <a:prstGeom prst="rect">
            <a:avLst/>
          </a:prstGeom>
          <a:noFill/>
        </p:spPr>
        <p:txBody>
          <a:bodyPr wrap="square" rtlCol="0">
            <a:spAutoFit/>
          </a:bodyPr>
          <a:lstStyle/>
          <a:p>
            <a:r>
              <a:rPr lang="en-US" dirty="0" smtClean="0">
                <a:solidFill>
                  <a:schemeClr val="accent1">
                    <a:lumMod val="75000"/>
                  </a:schemeClr>
                </a:solidFill>
              </a:rPr>
              <a:t>Uccello painted this picture using a paint called </a:t>
            </a:r>
            <a:r>
              <a:rPr lang="en-US" dirty="0" smtClean="0">
                <a:solidFill>
                  <a:schemeClr val="accent1">
                    <a:lumMod val="75000"/>
                  </a:schemeClr>
                </a:solidFill>
                <a:latin typeface="Arial Black" panose="020B0A04020102020204" pitchFamily="34" charset="0"/>
              </a:rPr>
              <a:t>egg tempera.</a:t>
            </a:r>
          </a:p>
          <a:p>
            <a:endParaRPr lang="en-US" dirty="0">
              <a:solidFill>
                <a:schemeClr val="accent1">
                  <a:lumMod val="75000"/>
                </a:schemeClr>
              </a:solidFill>
              <a:latin typeface="Arial Black" panose="020B0A04020102020204" pitchFamily="34" charset="0"/>
            </a:endParaRPr>
          </a:p>
          <a:p>
            <a:r>
              <a:rPr lang="en-US" dirty="0" smtClean="0">
                <a:solidFill>
                  <a:schemeClr val="accent1">
                    <a:lumMod val="75000"/>
                  </a:schemeClr>
                </a:solidFill>
              </a:rPr>
              <a:t>Egg tempera paint is a permanent</a:t>
            </a:r>
            <a:r>
              <a:rPr lang="en-US" dirty="0">
                <a:solidFill>
                  <a:schemeClr val="accent1">
                    <a:lumMod val="75000"/>
                  </a:schemeClr>
                </a:solidFill>
              </a:rPr>
              <a:t>, fast-drying painting medium </a:t>
            </a:r>
            <a:r>
              <a:rPr lang="en-US" dirty="0" smtClean="0">
                <a:solidFill>
                  <a:schemeClr val="accent1">
                    <a:lumMod val="75000"/>
                  </a:schemeClr>
                </a:solidFill>
              </a:rPr>
              <a:t>consisting </a:t>
            </a:r>
            <a:r>
              <a:rPr lang="en-US" dirty="0">
                <a:solidFill>
                  <a:schemeClr val="accent1">
                    <a:lumMod val="75000"/>
                  </a:schemeClr>
                </a:solidFill>
              </a:rPr>
              <a:t>of </a:t>
            </a:r>
            <a:r>
              <a:rPr lang="en-US" dirty="0" err="1" smtClean="0">
                <a:solidFill>
                  <a:schemeClr val="accent1">
                    <a:lumMod val="75000"/>
                  </a:schemeClr>
                </a:solidFill>
              </a:rPr>
              <a:t>coloured</a:t>
            </a:r>
            <a:r>
              <a:rPr lang="en-US" dirty="0" smtClean="0">
                <a:solidFill>
                  <a:schemeClr val="accent1">
                    <a:lumMod val="75000"/>
                  </a:schemeClr>
                </a:solidFill>
              </a:rPr>
              <a:t> </a:t>
            </a:r>
            <a:r>
              <a:rPr lang="en-US" dirty="0">
                <a:solidFill>
                  <a:schemeClr val="accent1">
                    <a:lumMod val="75000"/>
                  </a:schemeClr>
                </a:solidFill>
              </a:rPr>
              <a:t>pigments mixed with a </a:t>
            </a:r>
            <a:r>
              <a:rPr lang="en-US" dirty="0" smtClean="0">
                <a:solidFill>
                  <a:schemeClr val="accent1">
                    <a:lumMod val="75000"/>
                  </a:schemeClr>
                </a:solidFill>
              </a:rPr>
              <a:t>sticky </a:t>
            </a:r>
            <a:r>
              <a:rPr lang="en-US" dirty="0">
                <a:solidFill>
                  <a:schemeClr val="accent1">
                    <a:lumMod val="75000"/>
                  </a:schemeClr>
                </a:solidFill>
              </a:rPr>
              <a:t>material </a:t>
            </a:r>
            <a:r>
              <a:rPr lang="en-US" dirty="0" smtClean="0">
                <a:solidFill>
                  <a:schemeClr val="accent1">
                    <a:lumMod val="75000"/>
                  </a:schemeClr>
                </a:solidFill>
              </a:rPr>
              <a:t>such as</a:t>
            </a:r>
            <a:r>
              <a:rPr lang="en-US" dirty="0">
                <a:solidFill>
                  <a:schemeClr val="accent1">
                    <a:lumMod val="75000"/>
                  </a:schemeClr>
                </a:solidFill>
              </a:rPr>
              <a:t> </a:t>
            </a:r>
            <a:r>
              <a:rPr lang="en-US" b="1" dirty="0">
                <a:solidFill>
                  <a:schemeClr val="accent1">
                    <a:lumMod val="75000"/>
                  </a:schemeClr>
                </a:solidFill>
              </a:rPr>
              <a:t>egg</a:t>
            </a:r>
            <a:r>
              <a:rPr lang="en-US" dirty="0">
                <a:solidFill>
                  <a:schemeClr val="accent1">
                    <a:lumMod val="75000"/>
                  </a:schemeClr>
                </a:solidFill>
              </a:rPr>
              <a:t> </a:t>
            </a:r>
            <a:r>
              <a:rPr lang="en-US" b="1" dirty="0" smtClean="0">
                <a:solidFill>
                  <a:schemeClr val="accent1">
                    <a:lumMod val="75000"/>
                  </a:schemeClr>
                </a:solidFill>
              </a:rPr>
              <a:t>yolk</a:t>
            </a:r>
            <a:r>
              <a:rPr lang="en-US" dirty="0" smtClean="0">
                <a:solidFill>
                  <a:schemeClr val="accent1">
                    <a:lumMod val="75000"/>
                  </a:schemeClr>
                </a:solidFill>
              </a:rPr>
              <a:t>!</a:t>
            </a:r>
            <a:endParaRPr lang="en-GB" dirty="0">
              <a:solidFill>
                <a:schemeClr val="accent1">
                  <a:lumMod val="75000"/>
                </a:schemeClr>
              </a:solidFill>
              <a:latin typeface="Arial Black" panose="020B0A04020102020204" pitchFamily="34" charset="0"/>
            </a:endParaRPr>
          </a:p>
        </p:txBody>
      </p:sp>
      <p:sp>
        <p:nvSpPr>
          <p:cNvPr id="8" name="Rectangle 7"/>
          <p:cNvSpPr/>
          <p:nvPr/>
        </p:nvSpPr>
        <p:spPr>
          <a:xfrm>
            <a:off x="519080" y="3192696"/>
            <a:ext cx="11437787" cy="646331"/>
          </a:xfrm>
          <a:prstGeom prst="rect">
            <a:avLst/>
          </a:prstGeom>
        </p:spPr>
        <p:txBody>
          <a:bodyPr wrap="square">
            <a:spAutoFit/>
          </a:bodyPr>
          <a:lstStyle/>
          <a:p>
            <a:r>
              <a:rPr lang="en-US" dirty="0">
                <a:solidFill>
                  <a:srgbClr val="7030A0"/>
                </a:solidFill>
              </a:rPr>
              <a:t>The egg tempera technique dates back to antiquity. The Ancient Egyptians used it to paint onto stone, and Byzantine artists in Europe used the medium for their illuminated manuscripts. </a:t>
            </a:r>
            <a:endParaRPr lang="en-GB" dirty="0">
              <a:solidFill>
                <a:srgbClr val="7030A0"/>
              </a:solidFill>
            </a:endParaRPr>
          </a:p>
        </p:txBody>
      </p:sp>
      <p:sp>
        <p:nvSpPr>
          <p:cNvPr id="9" name="Rectangle 8"/>
          <p:cNvSpPr/>
          <p:nvPr/>
        </p:nvSpPr>
        <p:spPr>
          <a:xfrm>
            <a:off x="519080" y="3955120"/>
            <a:ext cx="11132990" cy="2585323"/>
          </a:xfrm>
          <a:prstGeom prst="rect">
            <a:avLst/>
          </a:prstGeom>
        </p:spPr>
        <p:txBody>
          <a:bodyPr wrap="square">
            <a:spAutoFit/>
          </a:bodyPr>
          <a:lstStyle/>
          <a:p>
            <a:r>
              <a:rPr lang="en-US" dirty="0">
                <a:solidFill>
                  <a:srgbClr val="C00000"/>
                </a:solidFill>
              </a:rPr>
              <a:t>ADVANTAGES OF EGG </a:t>
            </a:r>
            <a:r>
              <a:rPr lang="en-US" dirty="0" smtClean="0">
                <a:solidFill>
                  <a:srgbClr val="C00000"/>
                </a:solidFill>
              </a:rPr>
              <a:t>TEMPERA</a:t>
            </a:r>
            <a:endParaRPr lang="en-GB" dirty="0">
              <a:solidFill>
                <a:srgbClr val="C00000"/>
              </a:solidFill>
            </a:endParaRPr>
          </a:p>
          <a:p>
            <a:r>
              <a:rPr lang="en-US" dirty="0" smtClean="0">
                <a:solidFill>
                  <a:srgbClr val="C00000"/>
                </a:solidFill>
              </a:rPr>
              <a:t>Egg </a:t>
            </a:r>
            <a:r>
              <a:rPr lang="en-US" dirty="0">
                <a:solidFill>
                  <a:srgbClr val="C00000"/>
                </a:solidFill>
              </a:rPr>
              <a:t>tempera produces glowing permanent </a:t>
            </a:r>
            <a:r>
              <a:rPr lang="en-US" dirty="0" err="1" smtClean="0">
                <a:solidFill>
                  <a:srgbClr val="C00000"/>
                </a:solidFill>
              </a:rPr>
              <a:t>colours</a:t>
            </a:r>
            <a:r>
              <a:rPr lang="en-US" dirty="0">
                <a:solidFill>
                  <a:srgbClr val="C00000"/>
                </a:solidFill>
              </a:rPr>
              <a:t>, more vibrant than can be achieved with any other paint or </a:t>
            </a:r>
            <a:r>
              <a:rPr lang="en-US" dirty="0" smtClean="0">
                <a:solidFill>
                  <a:srgbClr val="C00000"/>
                </a:solidFill>
              </a:rPr>
              <a:t>medium.</a:t>
            </a:r>
          </a:p>
          <a:p>
            <a:r>
              <a:rPr lang="en-US" dirty="0" smtClean="0">
                <a:solidFill>
                  <a:srgbClr val="C00000"/>
                </a:solidFill>
              </a:rPr>
              <a:t>Egg </a:t>
            </a:r>
            <a:r>
              <a:rPr lang="en-US" dirty="0">
                <a:solidFill>
                  <a:srgbClr val="C00000"/>
                </a:solidFill>
              </a:rPr>
              <a:t>tempera has a consistency that allows for incredibly fine detail and delicate line </a:t>
            </a:r>
            <a:r>
              <a:rPr lang="en-US" dirty="0" smtClean="0">
                <a:solidFill>
                  <a:srgbClr val="C00000"/>
                </a:solidFill>
              </a:rPr>
              <a:t>work.</a:t>
            </a:r>
          </a:p>
          <a:p>
            <a:r>
              <a:rPr lang="en-US" dirty="0" smtClean="0">
                <a:solidFill>
                  <a:srgbClr val="C00000"/>
                </a:solidFill>
              </a:rPr>
              <a:t>Egg </a:t>
            </a:r>
            <a:r>
              <a:rPr lang="en-US" dirty="0">
                <a:solidFill>
                  <a:srgbClr val="C00000"/>
                </a:solidFill>
              </a:rPr>
              <a:t>tempera is opaque and bright, even over dark </a:t>
            </a:r>
            <a:r>
              <a:rPr lang="en-US" dirty="0" smtClean="0">
                <a:solidFill>
                  <a:srgbClr val="C00000"/>
                </a:solidFill>
              </a:rPr>
              <a:t>backgrounds.</a:t>
            </a:r>
          </a:p>
          <a:p>
            <a:r>
              <a:rPr lang="en-US" dirty="0" smtClean="0">
                <a:solidFill>
                  <a:srgbClr val="C00000"/>
                </a:solidFill>
              </a:rPr>
              <a:t>When </a:t>
            </a:r>
            <a:r>
              <a:rPr lang="en-US" dirty="0">
                <a:solidFill>
                  <a:srgbClr val="C00000"/>
                </a:solidFill>
              </a:rPr>
              <a:t>egg tempera is thinned with water, it becomes translucent. It is not as transparent as watercolor nor is it as opaque as gouache (opaque watercolor.) Layering brushstrokes creates gorgeous rich </a:t>
            </a:r>
            <a:r>
              <a:rPr lang="en-US" dirty="0" err="1" smtClean="0">
                <a:solidFill>
                  <a:srgbClr val="C00000"/>
                </a:solidFill>
              </a:rPr>
              <a:t>colours</a:t>
            </a:r>
            <a:r>
              <a:rPr lang="en-US" dirty="0" smtClean="0">
                <a:solidFill>
                  <a:srgbClr val="C00000"/>
                </a:solidFill>
              </a:rPr>
              <a:t>.</a:t>
            </a:r>
          </a:p>
          <a:p>
            <a:r>
              <a:rPr lang="en-US" dirty="0" smtClean="0">
                <a:solidFill>
                  <a:srgbClr val="C00000"/>
                </a:solidFill>
              </a:rPr>
              <a:t>Egg </a:t>
            </a:r>
            <a:r>
              <a:rPr lang="en-US" dirty="0">
                <a:solidFill>
                  <a:srgbClr val="C00000"/>
                </a:solidFill>
              </a:rPr>
              <a:t>tempera is a permanent medium after it dries. The </a:t>
            </a:r>
            <a:r>
              <a:rPr lang="en-US" dirty="0" err="1" smtClean="0">
                <a:solidFill>
                  <a:srgbClr val="C00000"/>
                </a:solidFill>
              </a:rPr>
              <a:t>colours</a:t>
            </a:r>
            <a:r>
              <a:rPr lang="en-US" dirty="0" smtClean="0">
                <a:solidFill>
                  <a:srgbClr val="C00000"/>
                </a:solidFill>
              </a:rPr>
              <a:t> should </a:t>
            </a:r>
            <a:r>
              <a:rPr lang="en-US" dirty="0">
                <a:solidFill>
                  <a:srgbClr val="C00000"/>
                </a:solidFill>
              </a:rPr>
              <a:t>not </a:t>
            </a:r>
            <a:r>
              <a:rPr lang="en-US" dirty="0" smtClean="0">
                <a:solidFill>
                  <a:srgbClr val="C00000"/>
                </a:solidFill>
              </a:rPr>
              <a:t>fade (although unfortunately they did fade in The Battle of San Romano!)</a:t>
            </a:r>
            <a:endParaRPr lang="en-GB" dirty="0">
              <a:solidFill>
                <a:srgbClr val="C00000"/>
              </a:solidFill>
            </a:endParaRPr>
          </a:p>
        </p:txBody>
      </p:sp>
    </p:spTree>
    <p:extLst>
      <p:ext uri="{BB962C8B-B14F-4D97-AF65-F5344CB8AC3E}">
        <p14:creationId xmlns:p14="http://schemas.microsoft.com/office/powerpoint/2010/main" val="2612460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262" y="648010"/>
            <a:ext cx="10850881" cy="3693319"/>
          </a:xfrm>
          <a:prstGeom prst="rect">
            <a:avLst/>
          </a:prstGeom>
        </p:spPr>
        <p:txBody>
          <a:bodyPr wrap="square">
            <a:spAutoFit/>
          </a:bodyPr>
          <a:lstStyle/>
          <a:p>
            <a:r>
              <a:rPr lang="en-US" dirty="0" smtClean="0">
                <a:solidFill>
                  <a:srgbClr val="555555"/>
                </a:solidFill>
                <a:latin typeface="myriad-pro"/>
              </a:rPr>
              <a:t>You will need: </a:t>
            </a:r>
          </a:p>
          <a:p>
            <a:endParaRPr lang="en-US" dirty="0">
              <a:solidFill>
                <a:srgbClr val="555555"/>
              </a:solidFill>
              <a:latin typeface="myriad-pro"/>
            </a:endParaRPr>
          </a:p>
          <a:p>
            <a:r>
              <a:rPr lang="en-US" dirty="0" smtClean="0">
                <a:solidFill>
                  <a:srgbClr val="555555"/>
                </a:solidFill>
                <a:latin typeface="myriad-pro"/>
              </a:rPr>
              <a:t>3 </a:t>
            </a:r>
            <a:r>
              <a:rPr lang="en-US" dirty="0">
                <a:solidFill>
                  <a:srgbClr val="555555"/>
                </a:solidFill>
                <a:latin typeface="myriad-pro"/>
              </a:rPr>
              <a:t>eggs</a:t>
            </a:r>
            <a:r>
              <a:rPr lang="en-US" dirty="0"/>
              <a:t/>
            </a:r>
            <a:br>
              <a:rPr lang="en-US" dirty="0"/>
            </a:br>
            <a:r>
              <a:rPr lang="en-US" dirty="0" smtClean="0">
                <a:solidFill>
                  <a:srgbClr val="555555"/>
                </a:solidFill>
                <a:latin typeface="myriad-pro"/>
              </a:rPr>
              <a:t>4 bowls</a:t>
            </a:r>
          </a:p>
          <a:p>
            <a:r>
              <a:rPr lang="en-US" dirty="0" smtClean="0">
                <a:solidFill>
                  <a:srgbClr val="555555"/>
                </a:solidFill>
                <a:latin typeface="myriad-pro"/>
              </a:rPr>
              <a:t>Chalk pastels </a:t>
            </a:r>
            <a:r>
              <a:rPr lang="en-US" dirty="0">
                <a:solidFill>
                  <a:srgbClr val="555555"/>
                </a:solidFill>
                <a:latin typeface="myriad-pro"/>
              </a:rPr>
              <a:t>of </a:t>
            </a:r>
            <a:r>
              <a:rPr lang="en-US" dirty="0" smtClean="0">
                <a:solidFill>
                  <a:srgbClr val="555555"/>
                </a:solidFill>
                <a:latin typeface="myriad-pro"/>
              </a:rPr>
              <a:t>your </a:t>
            </a:r>
            <a:r>
              <a:rPr lang="en-US" dirty="0">
                <a:solidFill>
                  <a:srgbClr val="555555"/>
                </a:solidFill>
                <a:latin typeface="myriad-pro"/>
              </a:rPr>
              <a:t>choice</a:t>
            </a:r>
            <a:r>
              <a:rPr lang="en-US" dirty="0"/>
              <a:t/>
            </a:r>
            <a:br>
              <a:rPr lang="en-US" dirty="0"/>
            </a:br>
            <a:r>
              <a:rPr lang="en-US" dirty="0" smtClean="0">
                <a:solidFill>
                  <a:srgbClr val="555555"/>
                </a:solidFill>
                <a:latin typeface="myriad-pro"/>
              </a:rPr>
              <a:t>A hammer </a:t>
            </a:r>
            <a:r>
              <a:rPr lang="en-US" dirty="0">
                <a:solidFill>
                  <a:srgbClr val="555555"/>
                </a:solidFill>
                <a:latin typeface="myriad-pro"/>
              </a:rPr>
              <a:t>or a </a:t>
            </a:r>
            <a:r>
              <a:rPr lang="en-US" dirty="0" smtClean="0">
                <a:solidFill>
                  <a:srgbClr val="555555"/>
                </a:solidFill>
                <a:latin typeface="myriad-pro"/>
              </a:rPr>
              <a:t>pestle and mortar</a:t>
            </a:r>
            <a:r>
              <a:rPr lang="en-US" dirty="0" smtClean="0"/>
              <a:t> to grind up the pastels</a:t>
            </a:r>
          </a:p>
          <a:p>
            <a:r>
              <a:rPr lang="en-US" dirty="0" smtClean="0">
                <a:solidFill>
                  <a:srgbClr val="555555"/>
                </a:solidFill>
                <a:latin typeface="myriad-pro"/>
              </a:rPr>
              <a:t>A </a:t>
            </a:r>
            <a:r>
              <a:rPr lang="en-US" dirty="0">
                <a:solidFill>
                  <a:srgbClr val="555555"/>
                </a:solidFill>
                <a:latin typeface="myriad-pro"/>
              </a:rPr>
              <a:t>spoon (to mix together the chalk an the egg)</a:t>
            </a:r>
            <a:r>
              <a:rPr lang="en-US" dirty="0"/>
              <a:t/>
            </a:r>
            <a:br>
              <a:rPr lang="en-US" dirty="0"/>
            </a:br>
            <a:r>
              <a:rPr lang="en-US" dirty="0" smtClean="0">
                <a:solidFill>
                  <a:srgbClr val="555555"/>
                </a:solidFill>
                <a:latin typeface="myriad-pro"/>
              </a:rPr>
              <a:t>A </a:t>
            </a:r>
            <a:r>
              <a:rPr lang="en-US" dirty="0">
                <a:solidFill>
                  <a:srgbClr val="555555"/>
                </a:solidFill>
                <a:latin typeface="myriad-pro"/>
              </a:rPr>
              <a:t>toothpick</a:t>
            </a:r>
            <a:r>
              <a:rPr lang="en-US" dirty="0"/>
              <a:t/>
            </a:r>
            <a:br>
              <a:rPr lang="en-US" dirty="0"/>
            </a:br>
            <a:r>
              <a:rPr lang="en-US" dirty="0" smtClean="0">
                <a:solidFill>
                  <a:srgbClr val="555555"/>
                </a:solidFill>
                <a:latin typeface="myriad-pro"/>
              </a:rPr>
              <a:t>Some </a:t>
            </a:r>
            <a:r>
              <a:rPr lang="en-US" dirty="0">
                <a:solidFill>
                  <a:srgbClr val="555555"/>
                </a:solidFill>
                <a:latin typeface="myriad-pro"/>
              </a:rPr>
              <a:t>gloves (if you don’t want to touch raw egg)</a:t>
            </a:r>
            <a:r>
              <a:rPr lang="en-US" dirty="0"/>
              <a:t/>
            </a:r>
            <a:br>
              <a:rPr lang="en-US" dirty="0"/>
            </a:br>
            <a:r>
              <a:rPr lang="en-US" dirty="0" smtClean="0">
                <a:solidFill>
                  <a:srgbClr val="555555"/>
                </a:solidFill>
                <a:latin typeface="myriad-pro"/>
              </a:rPr>
              <a:t>A </a:t>
            </a:r>
            <a:r>
              <a:rPr lang="en-US" dirty="0">
                <a:solidFill>
                  <a:srgbClr val="555555"/>
                </a:solidFill>
                <a:latin typeface="myriad-pro"/>
              </a:rPr>
              <a:t>few paper </a:t>
            </a:r>
            <a:r>
              <a:rPr lang="en-US" dirty="0" smtClean="0">
                <a:solidFill>
                  <a:srgbClr val="555555"/>
                </a:solidFill>
                <a:latin typeface="myriad-pro"/>
              </a:rPr>
              <a:t>towels</a:t>
            </a:r>
          </a:p>
          <a:p>
            <a:endParaRPr lang="en-US" dirty="0">
              <a:solidFill>
                <a:srgbClr val="555555"/>
              </a:solidFill>
              <a:latin typeface="myriad-pro"/>
            </a:endParaRPr>
          </a:p>
          <a:p>
            <a:r>
              <a:rPr lang="en-US" dirty="0" smtClean="0">
                <a:solidFill>
                  <a:srgbClr val="555555"/>
                </a:solidFill>
                <a:latin typeface="myriad-pro"/>
              </a:rPr>
              <a:t>Optional:  you can add a couple of drops of vinegar to your mixture to stop it going bad (it will smell really bad if it goes off!)</a:t>
            </a:r>
            <a:endParaRPr lang="en-GB" dirty="0"/>
          </a:p>
        </p:txBody>
      </p:sp>
      <p:sp>
        <p:nvSpPr>
          <p:cNvPr id="4" name="TextBox 3"/>
          <p:cNvSpPr txBox="1"/>
          <p:nvPr/>
        </p:nvSpPr>
        <p:spPr>
          <a:xfrm>
            <a:off x="470262" y="5259978"/>
            <a:ext cx="8878456" cy="369332"/>
          </a:xfrm>
          <a:prstGeom prst="rect">
            <a:avLst/>
          </a:prstGeom>
          <a:noFill/>
        </p:spPr>
        <p:txBody>
          <a:bodyPr wrap="none" rtlCol="0">
            <a:spAutoFit/>
          </a:bodyPr>
          <a:lstStyle/>
          <a:p>
            <a:r>
              <a:rPr lang="en-US" dirty="0" smtClean="0"/>
              <a:t>You can also use tubes of </a:t>
            </a:r>
            <a:r>
              <a:rPr lang="en-US" dirty="0" err="1" smtClean="0"/>
              <a:t>watercolour</a:t>
            </a:r>
            <a:r>
              <a:rPr lang="en-US" dirty="0" smtClean="0"/>
              <a:t> or gouache paint to add to your egg instead of pastels.</a:t>
            </a:r>
            <a:endParaRPr lang="en-GB" dirty="0"/>
          </a:p>
        </p:txBody>
      </p:sp>
    </p:spTree>
    <p:extLst>
      <p:ext uri="{BB962C8B-B14F-4D97-AF65-F5344CB8AC3E}">
        <p14:creationId xmlns:p14="http://schemas.microsoft.com/office/powerpoint/2010/main" val="3283607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589" y="93453"/>
            <a:ext cx="4963886" cy="2392157"/>
          </a:xfrm>
          <a:prstGeom prst="rect">
            <a:avLst/>
          </a:prstGeom>
        </p:spPr>
      </p:pic>
      <p:sp>
        <p:nvSpPr>
          <p:cNvPr id="3" name="Rectangle 2"/>
          <p:cNvSpPr/>
          <p:nvPr/>
        </p:nvSpPr>
        <p:spPr>
          <a:xfrm>
            <a:off x="5564777" y="287609"/>
            <a:ext cx="6096000" cy="1754326"/>
          </a:xfrm>
          <a:prstGeom prst="rect">
            <a:avLst/>
          </a:prstGeom>
        </p:spPr>
        <p:txBody>
          <a:bodyPr>
            <a:spAutoFit/>
          </a:bodyPr>
          <a:lstStyle/>
          <a:p>
            <a:r>
              <a:rPr lang="en-US" dirty="0">
                <a:solidFill>
                  <a:srgbClr val="555555"/>
                </a:solidFill>
                <a:latin typeface="myriad-pro"/>
              </a:rPr>
              <a:t>Separate the egg yolk from the egg white. Throw the egg white away. </a:t>
            </a:r>
            <a:r>
              <a:rPr lang="en-US" dirty="0" smtClean="0">
                <a:solidFill>
                  <a:srgbClr val="555555"/>
                </a:solidFill>
                <a:latin typeface="myriad-pro"/>
              </a:rPr>
              <a:t>To make the </a:t>
            </a:r>
            <a:r>
              <a:rPr lang="en-US" dirty="0">
                <a:solidFill>
                  <a:srgbClr val="555555"/>
                </a:solidFill>
                <a:latin typeface="myriad-pro"/>
              </a:rPr>
              <a:t>paint </a:t>
            </a:r>
            <a:r>
              <a:rPr lang="en-US" dirty="0" smtClean="0">
                <a:solidFill>
                  <a:srgbClr val="555555"/>
                </a:solidFill>
                <a:latin typeface="myriad-pro"/>
              </a:rPr>
              <a:t>very </a:t>
            </a:r>
            <a:r>
              <a:rPr lang="en-US" dirty="0">
                <a:solidFill>
                  <a:srgbClr val="555555"/>
                </a:solidFill>
                <a:latin typeface="myriad-pro"/>
              </a:rPr>
              <a:t>smooth, poke a hole in the egg yolk and then let the inside of the yolk run out. Throw the “skin” of the egg yolk away. Gently whisk the egg yolk until smooth. Repeat this step for all 3 of the eggs.</a:t>
            </a:r>
            <a:endParaRPr lang="en-GB" dirty="0"/>
          </a:p>
        </p:txBody>
      </p:sp>
      <p:pic>
        <p:nvPicPr>
          <p:cNvPr id="4" name="Picture 3"/>
          <p:cNvPicPr>
            <a:picLocks noChangeAspect="1"/>
          </p:cNvPicPr>
          <p:nvPr/>
        </p:nvPicPr>
        <p:blipFill>
          <a:blip r:embed="rId3"/>
          <a:stretch>
            <a:fillRect/>
          </a:stretch>
        </p:blipFill>
        <p:spPr>
          <a:xfrm>
            <a:off x="705393" y="2571963"/>
            <a:ext cx="3718561" cy="2186233"/>
          </a:xfrm>
          <a:prstGeom prst="rect">
            <a:avLst/>
          </a:prstGeom>
        </p:spPr>
      </p:pic>
      <p:sp>
        <p:nvSpPr>
          <p:cNvPr id="5" name="Rectangle 4"/>
          <p:cNvSpPr/>
          <p:nvPr/>
        </p:nvSpPr>
        <p:spPr>
          <a:xfrm>
            <a:off x="5564777" y="3018749"/>
            <a:ext cx="6096000" cy="646331"/>
          </a:xfrm>
          <a:prstGeom prst="rect">
            <a:avLst/>
          </a:prstGeom>
        </p:spPr>
        <p:txBody>
          <a:bodyPr>
            <a:spAutoFit/>
          </a:bodyPr>
          <a:lstStyle/>
          <a:p>
            <a:r>
              <a:rPr lang="en-US">
                <a:solidFill>
                  <a:srgbClr val="555555"/>
                </a:solidFill>
                <a:latin typeface="myriad-pro"/>
              </a:rPr>
              <a:t>Grind up the chalk pastels using a hammer or a mortar and pestle. </a:t>
            </a:r>
            <a:r>
              <a:rPr lang="en-US" dirty="0">
                <a:solidFill>
                  <a:srgbClr val="555555"/>
                </a:solidFill>
                <a:latin typeface="myriad-pro"/>
              </a:rPr>
              <a:t>Grind them up until they are very smooth.</a:t>
            </a:r>
            <a:endParaRPr lang="en-GB" dirty="0"/>
          </a:p>
        </p:txBody>
      </p:sp>
      <p:pic>
        <p:nvPicPr>
          <p:cNvPr id="6" name="Picture 5"/>
          <p:cNvPicPr>
            <a:picLocks noChangeAspect="1"/>
          </p:cNvPicPr>
          <p:nvPr/>
        </p:nvPicPr>
        <p:blipFill>
          <a:blip r:embed="rId4"/>
          <a:stretch>
            <a:fillRect/>
          </a:stretch>
        </p:blipFill>
        <p:spPr>
          <a:xfrm>
            <a:off x="191589" y="4877767"/>
            <a:ext cx="5110162" cy="1882172"/>
          </a:xfrm>
          <a:prstGeom prst="rect">
            <a:avLst/>
          </a:prstGeom>
        </p:spPr>
      </p:pic>
      <p:sp>
        <p:nvSpPr>
          <p:cNvPr id="7" name="Rectangle 6"/>
          <p:cNvSpPr/>
          <p:nvPr/>
        </p:nvSpPr>
        <p:spPr>
          <a:xfrm>
            <a:off x="5756365" y="4758196"/>
            <a:ext cx="6096000" cy="923330"/>
          </a:xfrm>
          <a:prstGeom prst="rect">
            <a:avLst/>
          </a:prstGeom>
        </p:spPr>
        <p:txBody>
          <a:bodyPr>
            <a:spAutoFit/>
          </a:bodyPr>
          <a:lstStyle/>
          <a:p>
            <a:r>
              <a:rPr lang="en-US" dirty="0">
                <a:solidFill>
                  <a:srgbClr val="555555"/>
                </a:solidFill>
                <a:latin typeface="myriad-pro"/>
              </a:rPr>
              <a:t>Mix together one egg yolk (the one that you prepared earlier) and one ground up chalk pastel. Mix it until it is even. Do this for all of the egg yolks.</a:t>
            </a:r>
            <a:endParaRPr lang="en-GB" dirty="0"/>
          </a:p>
        </p:txBody>
      </p:sp>
      <p:sp>
        <p:nvSpPr>
          <p:cNvPr id="8" name="TextBox 7"/>
          <p:cNvSpPr txBox="1"/>
          <p:nvPr/>
        </p:nvSpPr>
        <p:spPr>
          <a:xfrm>
            <a:off x="5756365" y="5934670"/>
            <a:ext cx="6348548" cy="923330"/>
          </a:xfrm>
          <a:prstGeom prst="rect">
            <a:avLst/>
          </a:prstGeom>
          <a:noFill/>
        </p:spPr>
        <p:txBody>
          <a:bodyPr wrap="square" rtlCol="0">
            <a:spAutoFit/>
          </a:bodyPr>
          <a:lstStyle/>
          <a:p>
            <a:r>
              <a:rPr lang="en-US" dirty="0" smtClean="0">
                <a:latin typeface="myriad-pro"/>
              </a:rPr>
              <a:t>For a slightly thinner consistency paint add a teaspoon of water and don’t forget you can add a drop of vinegar to stop the mixture going ‘off’.</a:t>
            </a:r>
            <a:endParaRPr lang="en-GB" dirty="0">
              <a:latin typeface="myriad-pro"/>
            </a:endParaRPr>
          </a:p>
        </p:txBody>
      </p:sp>
    </p:spTree>
    <p:extLst>
      <p:ext uri="{BB962C8B-B14F-4D97-AF65-F5344CB8AC3E}">
        <p14:creationId xmlns:p14="http://schemas.microsoft.com/office/powerpoint/2010/main" val="2360144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9862" y="270654"/>
            <a:ext cx="10032274" cy="2862322"/>
          </a:xfrm>
          <a:prstGeom prst="rect">
            <a:avLst/>
          </a:prstGeom>
          <a:noFill/>
        </p:spPr>
        <p:txBody>
          <a:bodyPr wrap="square" rtlCol="0">
            <a:spAutoFit/>
          </a:bodyPr>
          <a:lstStyle/>
          <a:p>
            <a:r>
              <a:rPr lang="en-US" dirty="0" smtClean="0"/>
              <a:t>Now you can use your egg tempera paint to paint your own version of The Battle of San Romano!</a:t>
            </a:r>
          </a:p>
          <a:p>
            <a:endParaRPr lang="en-US" dirty="0"/>
          </a:p>
          <a:p>
            <a:r>
              <a:rPr lang="en-US" dirty="0" smtClean="0"/>
              <a:t>Or you could use it to paint another coat of arms, a hat like the one that Nicholas de Toledo is wearing in the </a:t>
            </a:r>
            <a:r>
              <a:rPr lang="en-US" dirty="0" err="1" smtClean="0"/>
              <a:t>centre</a:t>
            </a:r>
            <a:r>
              <a:rPr lang="en-US" dirty="0" smtClean="0"/>
              <a:t> of the picture, or a still life of fruit such as oranges and pomegranates (which are also featured in the painting).</a:t>
            </a:r>
          </a:p>
          <a:p>
            <a:endParaRPr lang="en-US" dirty="0"/>
          </a:p>
          <a:p>
            <a:r>
              <a:rPr lang="en-US" dirty="0" smtClean="0"/>
              <a:t>Please remember to send in your finished works of art to:</a:t>
            </a:r>
          </a:p>
          <a:p>
            <a:endParaRPr lang="en-US" dirty="0" smtClean="0"/>
          </a:p>
          <a:p>
            <a:r>
              <a:rPr lang="en-US" dirty="0"/>
              <a:t>info@eliotbank.lewisham.sch.uk</a:t>
            </a:r>
            <a:endParaRPr lang="en-US" dirty="0" smtClean="0"/>
          </a:p>
          <a:p>
            <a:r>
              <a:rPr lang="en-US" dirty="0" smtClean="0"/>
              <a:t> </a:t>
            </a:r>
            <a:endParaRPr lang="en-GB" dirty="0"/>
          </a:p>
        </p:txBody>
      </p:sp>
      <p:sp>
        <p:nvSpPr>
          <p:cNvPr id="3" name="Rectangle 2"/>
          <p:cNvSpPr/>
          <p:nvPr/>
        </p:nvSpPr>
        <p:spPr>
          <a:xfrm>
            <a:off x="4800655" y="2081463"/>
            <a:ext cx="2690948" cy="2308324"/>
          </a:xfrm>
          <a:prstGeom prst="rect">
            <a:avLst/>
          </a:prstGeom>
        </p:spPr>
        <p:txBody>
          <a:bodyPr wrap="square">
            <a:spAutoFit/>
          </a:bodyPr>
          <a:lstStyle/>
          <a:p>
            <a:r>
              <a:rPr lang="en-GB" sz="7200" dirty="0" smtClean="0">
                <a:solidFill>
                  <a:srgbClr val="FF0000"/>
                </a:solidFill>
                <a:latin typeface="Frutiger 65 Bold" panose="020B0800000000000000" pitchFamily="34" charset="0"/>
              </a:rPr>
              <a:t>Let’s</a:t>
            </a:r>
          </a:p>
          <a:p>
            <a:r>
              <a:rPr lang="en-GB" sz="7200" dirty="0" smtClean="0">
                <a:solidFill>
                  <a:srgbClr val="FF0000"/>
                </a:solidFill>
                <a:latin typeface="Frutiger 65 Bold" panose="020B0800000000000000" pitchFamily="34" charset="0"/>
              </a:rPr>
              <a:t>Create</a:t>
            </a:r>
            <a:r>
              <a:rPr lang="en-GB" sz="7200" dirty="0">
                <a:solidFill>
                  <a:srgbClr val="FF0000"/>
                </a:solidFill>
                <a:latin typeface="Frutiger 65 Bold" panose="020B0800000000000000" pitchFamily="34" charset="0"/>
              </a:rPr>
              <a:t>!</a:t>
            </a:r>
          </a:p>
        </p:txBody>
      </p:sp>
      <p:pic>
        <p:nvPicPr>
          <p:cNvPr id="4" name="Picture 3"/>
          <p:cNvPicPr>
            <a:picLocks noChangeAspect="1"/>
          </p:cNvPicPr>
          <p:nvPr/>
        </p:nvPicPr>
        <p:blipFill>
          <a:blip r:embed="rId2"/>
          <a:stretch>
            <a:fillRect/>
          </a:stretch>
        </p:blipFill>
        <p:spPr>
          <a:xfrm>
            <a:off x="7399320" y="2046661"/>
            <a:ext cx="4496587" cy="1950574"/>
          </a:xfrm>
          <a:prstGeom prst="rect">
            <a:avLst/>
          </a:prstGeom>
        </p:spPr>
      </p:pic>
      <p:pic>
        <p:nvPicPr>
          <p:cNvPr id="5" name="Picture 4"/>
          <p:cNvPicPr>
            <a:picLocks noChangeAspect="1"/>
          </p:cNvPicPr>
          <p:nvPr/>
        </p:nvPicPr>
        <p:blipFill>
          <a:blip r:embed="rId3"/>
          <a:stretch>
            <a:fillRect/>
          </a:stretch>
        </p:blipFill>
        <p:spPr>
          <a:xfrm>
            <a:off x="8534399" y="4573827"/>
            <a:ext cx="3361507" cy="2078229"/>
          </a:xfrm>
          <a:prstGeom prst="rect">
            <a:avLst/>
          </a:prstGeom>
        </p:spPr>
      </p:pic>
      <p:pic>
        <p:nvPicPr>
          <p:cNvPr id="6" name="Picture 5"/>
          <p:cNvPicPr>
            <a:picLocks noChangeAspect="1"/>
          </p:cNvPicPr>
          <p:nvPr/>
        </p:nvPicPr>
        <p:blipFill>
          <a:blip r:embed="rId4"/>
          <a:stretch>
            <a:fillRect/>
          </a:stretch>
        </p:blipFill>
        <p:spPr>
          <a:xfrm>
            <a:off x="396351" y="3531716"/>
            <a:ext cx="4299073" cy="2964878"/>
          </a:xfrm>
          <a:prstGeom prst="rect">
            <a:avLst/>
          </a:prstGeom>
        </p:spPr>
      </p:pic>
      <p:pic>
        <p:nvPicPr>
          <p:cNvPr id="7" name="Picture 6"/>
          <p:cNvPicPr>
            <a:picLocks noChangeAspect="1"/>
          </p:cNvPicPr>
          <p:nvPr/>
        </p:nvPicPr>
        <p:blipFill>
          <a:blip r:embed="rId5"/>
          <a:stretch>
            <a:fillRect/>
          </a:stretch>
        </p:blipFill>
        <p:spPr>
          <a:xfrm>
            <a:off x="5408023" y="4389787"/>
            <a:ext cx="2597399" cy="2319283"/>
          </a:xfrm>
          <a:prstGeom prst="rect">
            <a:avLst/>
          </a:prstGeom>
        </p:spPr>
      </p:pic>
    </p:spTree>
    <p:extLst>
      <p:ext uri="{BB962C8B-B14F-4D97-AF65-F5344CB8AC3E}">
        <p14:creationId xmlns:p14="http://schemas.microsoft.com/office/powerpoint/2010/main" val="16510785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831" y="453691"/>
            <a:ext cx="10402338" cy="5950617"/>
          </a:xfrm>
          <a:prstGeom prst="rect">
            <a:avLst/>
          </a:prstGeom>
        </p:spPr>
      </p:pic>
      <p:sp>
        <p:nvSpPr>
          <p:cNvPr id="7" name="TextBox 6"/>
          <p:cNvSpPr txBox="1"/>
          <p:nvPr/>
        </p:nvSpPr>
        <p:spPr>
          <a:xfrm>
            <a:off x="2437691" y="129838"/>
            <a:ext cx="7187609" cy="369332"/>
          </a:xfrm>
          <a:prstGeom prst="rect">
            <a:avLst/>
          </a:prstGeom>
          <a:noFill/>
        </p:spPr>
        <p:txBody>
          <a:bodyPr wrap="none" rtlCol="0">
            <a:spAutoFit/>
          </a:bodyPr>
          <a:lstStyle/>
          <a:p>
            <a:r>
              <a:rPr lang="en-US" dirty="0"/>
              <a:t>Can you remember - what is the name of the picture and who is the artist? </a:t>
            </a:r>
            <a:endParaRPr lang="en-GB" dirty="0"/>
          </a:p>
        </p:txBody>
      </p:sp>
      <p:sp>
        <p:nvSpPr>
          <p:cNvPr id="9" name="TextBox 8">
            <a:extLst>
              <a:ext uri="{FF2B5EF4-FFF2-40B4-BE49-F238E27FC236}">
                <a16:creationId xmlns:a16="http://schemas.microsoft.com/office/drawing/2014/main" id="{80BDB65C-26A0-44F4-8BB4-D122A3F39267}"/>
              </a:ext>
            </a:extLst>
          </p:cNvPr>
          <p:cNvSpPr txBox="1"/>
          <p:nvPr/>
        </p:nvSpPr>
        <p:spPr>
          <a:xfrm>
            <a:off x="3547024" y="6358829"/>
            <a:ext cx="4571893" cy="369332"/>
          </a:xfrm>
          <a:prstGeom prst="rect">
            <a:avLst/>
          </a:prstGeom>
          <a:noFill/>
        </p:spPr>
        <p:txBody>
          <a:bodyPr wrap="none" rtlCol="0">
            <a:spAutoFit/>
          </a:bodyPr>
          <a:lstStyle/>
          <a:p>
            <a:r>
              <a:rPr lang="en-GB" dirty="0"/>
              <a:t>It is </a:t>
            </a:r>
            <a:r>
              <a:rPr lang="en-GB" dirty="0">
                <a:solidFill>
                  <a:schemeClr val="accent1">
                    <a:lumMod val="75000"/>
                  </a:schemeClr>
                </a:solidFill>
              </a:rPr>
              <a:t>The Battle of San Romano </a:t>
            </a:r>
            <a:r>
              <a:rPr lang="en-GB" dirty="0"/>
              <a:t>by </a:t>
            </a:r>
            <a:r>
              <a:rPr lang="en-GB" dirty="0">
                <a:solidFill>
                  <a:srgbClr val="7030A0"/>
                </a:solidFill>
              </a:rPr>
              <a:t>Paulo Uccello</a:t>
            </a:r>
          </a:p>
        </p:txBody>
      </p:sp>
    </p:spTree>
    <p:extLst>
      <p:ext uri="{BB962C8B-B14F-4D97-AF65-F5344CB8AC3E}">
        <p14:creationId xmlns:p14="http://schemas.microsoft.com/office/powerpoint/2010/main" val="332000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31503" y="830992"/>
            <a:ext cx="7647710" cy="4374843"/>
          </a:xfrm>
          <a:prstGeom prst="rect">
            <a:avLst/>
          </a:prstGeom>
        </p:spPr>
      </p:pic>
      <p:sp>
        <p:nvSpPr>
          <p:cNvPr id="7" name="TextBox 6"/>
          <p:cNvSpPr txBox="1"/>
          <p:nvPr/>
        </p:nvSpPr>
        <p:spPr>
          <a:xfrm>
            <a:off x="3068053" y="129838"/>
            <a:ext cx="5681042" cy="584775"/>
          </a:xfrm>
          <a:prstGeom prst="rect">
            <a:avLst/>
          </a:prstGeom>
          <a:noFill/>
        </p:spPr>
        <p:txBody>
          <a:bodyPr wrap="none" rtlCol="0">
            <a:spAutoFit/>
          </a:bodyPr>
          <a:lstStyle/>
          <a:p>
            <a:r>
              <a:rPr lang="en-US" sz="3200" dirty="0" smtClean="0"/>
              <a:t>Look at the </a:t>
            </a:r>
            <a:r>
              <a:rPr lang="en-US" sz="3200" dirty="0" err="1" smtClean="0">
                <a:solidFill>
                  <a:srgbClr val="FF0000"/>
                </a:solidFill>
              </a:rPr>
              <a:t>c</a:t>
            </a:r>
            <a:r>
              <a:rPr lang="en-US" sz="3200" dirty="0" err="1" smtClean="0">
                <a:solidFill>
                  <a:srgbClr val="FF3300"/>
                </a:solidFill>
              </a:rPr>
              <a:t>o</a:t>
            </a:r>
            <a:r>
              <a:rPr lang="en-US" sz="3200" dirty="0" err="1" smtClean="0">
                <a:solidFill>
                  <a:srgbClr val="FFCC00"/>
                </a:solidFill>
              </a:rPr>
              <a:t>l</a:t>
            </a:r>
            <a:r>
              <a:rPr lang="en-US" sz="3200" dirty="0" err="1" smtClean="0">
                <a:solidFill>
                  <a:schemeClr val="accent6">
                    <a:lumMod val="60000"/>
                    <a:lumOff val="40000"/>
                  </a:schemeClr>
                </a:solidFill>
              </a:rPr>
              <a:t>o</a:t>
            </a:r>
            <a:r>
              <a:rPr lang="en-US" sz="3200" dirty="0" err="1" smtClean="0">
                <a:solidFill>
                  <a:schemeClr val="accent1">
                    <a:lumMod val="60000"/>
                    <a:lumOff val="40000"/>
                  </a:schemeClr>
                </a:solidFill>
              </a:rPr>
              <a:t>u</a:t>
            </a:r>
            <a:r>
              <a:rPr lang="en-US" sz="3200" dirty="0" err="1" smtClean="0">
                <a:solidFill>
                  <a:srgbClr val="002060"/>
                </a:solidFill>
              </a:rPr>
              <a:t>r</a:t>
            </a:r>
            <a:r>
              <a:rPr lang="en-US" sz="3200" dirty="0" err="1" smtClean="0">
                <a:solidFill>
                  <a:srgbClr val="7030A0"/>
                </a:solidFill>
              </a:rPr>
              <a:t>s</a:t>
            </a:r>
            <a:r>
              <a:rPr lang="en-US" sz="3200" dirty="0" smtClean="0"/>
              <a:t> in the picture</a:t>
            </a:r>
            <a:endParaRPr lang="en-GB" sz="3200" dirty="0"/>
          </a:p>
        </p:txBody>
      </p:sp>
      <p:sp>
        <p:nvSpPr>
          <p:cNvPr id="9" name="TextBox 8">
            <a:extLst>
              <a:ext uri="{FF2B5EF4-FFF2-40B4-BE49-F238E27FC236}">
                <a16:creationId xmlns:a16="http://schemas.microsoft.com/office/drawing/2014/main" id="{80BDB65C-26A0-44F4-8BB4-D122A3F39267}"/>
              </a:ext>
            </a:extLst>
          </p:cNvPr>
          <p:cNvSpPr txBox="1"/>
          <p:nvPr/>
        </p:nvSpPr>
        <p:spPr>
          <a:xfrm>
            <a:off x="2835297" y="5322214"/>
            <a:ext cx="7043916" cy="369332"/>
          </a:xfrm>
          <a:prstGeom prst="rect">
            <a:avLst/>
          </a:prstGeom>
          <a:noFill/>
        </p:spPr>
        <p:txBody>
          <a:bodyPr wrap="none" rtlCol="0">
            <a:spAutoFit/>
          </a:bodyPr>
          <a:lstStyle/>
          <a:p>
            <a:r>
              <a:rPr lang="en-GB" dirty="0" smtClean="0"/>
              <a:t>Do you like them?  What words would you use to describe these colours?</a:t>
            </a:r>
            <a:endParaRPr lang="en-GB" dirty="0">
              <a:solidFill>
                <a:srgbClr val="7030A0"/>
              </a:solidFill>
            </a:endParaRPr>
          </a:p>
        </p:txBody>
      </p:sp>
      <p:sp>
        <p:nvSpPr>
          <p:cNvPr id="2" name="TextBox 1"/>
          <p:cNvSpPr txBox="1"/>
          <p:nvPr/>
        </p:nvSpPr>
        <p:spPr>
          <a:xfrm>
            <a:off x="315882" y="6168044"/>
            <a:ext cx="855812" cy="369332"/>
          </a:xfrm>
          <a:prstGeom prst="rect">
            <a:avLst/>
          </a:prstGeom>
          <a:noFill/>
        </p:spPr>
        <p:txBody>
          <a:bodyPr wrap="none" rtlCol="0">
            <a:spAutoFit/>
          </a:bodyPr>
          <a:lstStyle/>
          <a:p>
            <a:r>
              <a:rPr lang="en-US" dirty="0" smtClean="0"/>
              <a:t>Bright?</a:t>
            </a:r>
            <a:endParaRPr lang="en-GB" dirty="0"/>
          </a:p>
        </p:txBody>
      </p:sp>
      <p:sp>
        <p:nvSpPr>
          <p:cNvPr id="6" name="TextBox 5"/>
          <p:cNvSpPr txBox="1"/>
          <p:nvPr/>
        </p:nvSpPr>
        <p:spPr>
          <a:xfrm>
            <a:off x="1742371" y="6168044"/>
            <a:ext cx="662361" cy="369332"/>
          </a:xfrm>
          <a:prstGeom prst="rect">
            <a:avLst/>
          </a:prstGeom>
          <a:noFill/>
        </p:spPr>
        <p:txBody>
          <a:bodyPr wrap="none" rtlCol="0">
            <a:spAutoFit/>
          </a:bodyPr>
          <a:lstStyle/>
          <a:p>
            <a:r>
              <a:rPr lang="en-US" dirty="0" smtClean="0"/>
              <a:t>Dull?</a:t>
            </a:r>
            <a:endParaRPr lang="en-GB" dirty="0"/>
          </a:p>
        </p:txBody>
      </p:sp>
      <p:sp>
        <p:nvSpPr>
          <p:cNvPr id="8" name="TextBox 7"/>
          <p:cNvSpPr txBox="1"/>
          <p:nvPr/>
        </p:nvSpPr>
        <p:spPr>
          <a:xfrm>
            <a:off x="2975409" y="6168044"/>
            <a:ext cx="755335" cy="369332"/>
          </a:xfrm>
          <a:prstGeom prst="rect">
            <a:avLst/>
          </a:prstGeom>
          <a:noFill/>
        </p:spPr>
        <p:txBody>
          <a:bodyPr wrap="none" rtlCol="0">
            <a:spAutoFit/>
          </a:bodyPr>
          <a:lstStyle/>
          <a:p>
            <a:r>
              <a:rPr lang="en-US" dirty="0" smtClean="0"/>
              <a:t>Vivid?</a:t>
            </a:r>
            <a:endParaRPr lang="en-GB" dirty="0"/>
          </a:p>
        </p:txBody>
      </p:sp>
      <p:sp>
        <p:nvSpPr>
          <p:cNvPr id="10" name="TextBox 9"/>
          <p:cNvSpPr txBox="1"/>
          <p:nvPr/>
        </p:nvSpPr>
        <p:spPr>
          <a:xfrm>
            <a:off x="4301421" y="6168044"/>
            <a:ext cx="995785" cy="369332"/>
          </a:xfrm>
          <a:prstGeom prst="rect">
            <a:avLst/>
          </a:prstGeom>
          <a:noFill/>
        </p:spPr>
        <p:txBody>
          <a:bodyPr wrap="none" rtlCol="0">
            <a:spAutoFit/>
          </a:bodyPr>
          <a:lstStyle/>
          <a:p>
            <a:r>
              <a:rPr lang="en-US" dirty="0" smtClean="0"/>
              <a:t>Striking?</a:t>
            </a:r>
            <a:endParaRPr lang="en-GB" dirty="0"/>
          </a:p>
        </p:txBody>
      </p:sp>
      <p:sp>
        <p:nvSpPr>
          <p:cNvPr id="11" name="TextBox 10"/>
          <p:cNvSpPr txBox="1"/>
          <p:nvPr/>
        </p:nvSpPr>
        <p:spPr>
          <a:xfrm>
            <a:off x="5867883" y="6168044"/>
            <a:ext cx="1016112" cy="369332"/>
          </a:xfrm>
          <a:prstGeom prst="rect">
            <a:avLst/>
          </a:prstGeom>
          <a:noFill/>
        </p:spPr>
        <p:txBody>
          <a:bodyPr wrap="none" rtlCol="0">
            <a:spAutoFit/>
          </a:bodyPr>
          <a:lstStyle/>
          <a:p>
            <a:r>
              <a:rPr lang="en-US" dirty="0" smtClean="0"/>
              <a:t>Brilliant?</a:t>
            </a:r>
            <a:endParaRPr lang="en-GB" dirty="0"/>
          </a:p>
        </p:txBody>
      </p:sp>
      <p:sp>
        <p:nvSpPr>
          <p:cNvPr id="12" name="TextBox 11"/>
          <p:cNvSpPr txBox="1"/>
          <p:nvPr/>
        </p:nvSpPr>
        <p:spPr>
          <a:xfrm>
            <a:off x="7434345" y="6168044"/>
            <a:ext cx="902811" cy="369332"/>
          </a:xfrm>
          <a:prstGeom prst="rect">
            <a:avLst/>
          </a:prstGeom>
          <a:noFill/>
        </p:spPr>
        <p:txBody>
          <a:bodyPr wrap="none" rtlCol="0">
            <a:spAutoFit/>
          </a:bodyPr>
          <a:lstStyle/>
          <a:p>
            <a:r>
              <a:rPr lang="en-US" dirty="0" smtClean="0"/>
              <a:t>Boring?</a:t>
            </a:r>
            <a:endParaRPr lang="en-GB" dirty="0"/>
          </a:p>
        </p:txBody>
      </p:sp>
      <p:sp>
        <p:nvSpPr>
          <p:cNvPr id="13" name="TextBox 12"/>
          <p:cNvSpPr txBox="1"/>
          <p:nvPr/>
        </p:nvSpPr>
        <p:spPr>
          <a:xfrm>
            <a:off x="8907834" y="6168044"/>
            <a:ext cx="1133941" cy="369332"/>
          </a:xfrm>
          <a:prstGeom prst="rect">
            <a:avLst/>
          </a:prstGeom>
          <a:noFill/>
        </p:spPr>
        <p:txBody>
          <a:bodyPr wrap="square" rtlCol="0">
            <a:spAutoFit/>
          </a:bodyPr>
          <a:lstStyle/>
          <a:p>
            <a:r>
              <a:rPr lang="en-US" dirty="0"/>
              <a:t>G</a:t>
            </a:r>
            <a:r>
              <a:rPr lang="en-US" dirty="0" smtClean="0"/>
              <a:t>lowing?	</a:t>
            </a:r>
            <a:endParaRPr lang="en-GB" dirty="0"/>
          </a:p>
        </p:txBody>
      </p:sp>
      <p:sp>
        <p:nvSpPr>
          <p:cNvPr id="4" name="Rectangle 3"/>
          <p:cNvSpPr/>
          <p:nvPr/>
        </p:nvSpPr>
        <p:spPr>
          <a:xfrm>
            <a:off x="10612453" y="6168044"/>
            <a:ext cx="1122423" cy="369332"/>
          </a:xfrm>
          <a:prstGeom prst="rect">
            <a:avLst/>
          </a:prstGeom>
        </p:spPr>
        <p:txBody>
          <a:bodyPr wrap="none">
            <a:spAutoFit/>
          </a:bodyPr>
          <a:lstStyle/>
          <a:p>
            <a:r>
              <a:rPr lang="en-US" dirty="0"/>
              <a:t>Subdued?</a:t>
            </a:r>
            <a:endParaRPr lang="en-GB" dirty="0"/>
          </a:p>
        </p:txBody>
      </p:sp>
    </p:spTree>
    <p:extLst>
      <p:ext uri="{BB962C8B-B14F-4D97-AF65-F5344CB8AC3E}">
        <p14:creationId xmlns:p14="http://schemas.microsoft.com/office/powerpoint/2010/main" val="259875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p:bldP spid="8" grpId="0"/>
      <p:bldP spid="10" grpId="0"/>
      <p:bldP spid="11" grpId="0"/>
      <p:bldP spid="12" grpId="0"/>
      <p:bldP spid="1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82215" y="246217"/>
            <a:ext cx="9146286" cy="584775"/>
          </a:xfrm>
          <a:prstGeom prst="rect">
            <a:avLst/>
          </a:prstGeom>
          <a:noFill/>
        </p:spPr>
        <p:txBody>
          <a:bodyPr wrap="none" rtlCol="0">
            <a:spAutoFit/>
          </a:bodyPr>
          <a:lstStyle/>
          <a:p>
            <a:r>
              <a:rPr lang="en-US" sz="3200" dirty="0" smtClean="0"/>
              <a:t>Let’s think some more about what </a:t>
            </a:r>
            <a:r>
              <a:rPr lang="en-US" sz="3200" dirty="0" err="1" smtClean="0">
                <a:solidFill>
                  <a:srgbClr val="FF0000"/>
                </a:solidFill>
              </a:rPr>
              <a:t>c</a:t>
            </a:r>
            <a:r>
              <a:rPr lang="en-US" sz="3200" dirty="0" err="1" smtClean="0">
                <a:solidFill>
                  <a:srgbClr val="FF3300"/>
                </a:solidFill>
              </a:rPr>
              <a:t>o</a:t>
            </a:r>
            <a:r>
              <a:rPr lang="en-US" sz="3200" dirty="0" err="1" smtClean="0">
                <a:solidFill>
                  <a:srgbClr val="FFCC00"/>
                </a:solidFill>
              </a:rPr>
              <a:t>l</a:t>
            </a:r>
            <a:r>
              <a:rPr lang="en-US" sz="3200" dirty="0" err="1" smtClean="0">
                <a:solidFill>
                  <a:schemeClr val="accent6">
                    <a:lumMod val="60000"/>
                    <a:lumOff val="40000"/>
                  </a:schemeClr>
                </a:solidFill>
              </a:rPr>
              <a:t>o</a:t>
            </a:r>
            <a:r>
              <a:rPr lang="en-US" sz="3200" dirty="0" err="1" smtClean="0">
                <a:solidFill>
                  <a:schemeClr val="accent1">
                    <a:lumMod val="60000"/>
                    <a:lumOff val="40000"/>
                  </a:schemeClr>
                </a:solidFill>
              </a:rPr>
              <a:t>u</a:t>
            </a:r>
            <a:r>
              <a:rPr lang="en-US" sz="3200" dirty="0" err="1" smtClean="0">
                <a:solidFill>
                  <a:srgbClr val="002060"/>
                </a:solidFill>
              </a:rPr>
              <a:t>r</a:t>
            </a:r>
            <a:r>
              <a:rPr lang="en-US" sz="3200" dirty="0" smtClean="0">
                <a:solidFill>
                  <a:srgbClr val="002060"/>
                </a:solidFill>
              </a:rPr>
              <a:t> means to us</a:t>
            </a:r>
            <a:endParaRPr lang="en-GB" sz="3200" dirty="0"/>
          </a:p>
        </p:txBody>
      </p:sp>
      <p:sp>
        <p:nvSpPr>
          <p:cNvPr id="9" name="TextBox 8">
            <a:extLst>
              <a:ext uri="{FF2B5EF4-FFF2-40B4-BE49-F238E27FC236}">
                <a16:creationId xmlns:a16="http://schemas.microsoft.com/office/drawing/2014/main" id="{80BDB65C-26A0-44F4-8BB4-D122A3F39267}"/>
              </a:ext>
            </a:extLst>
          </p:cNvPr>
          <p:cNvSpPr txBox="1"/>
          <p:nvPr/>
        </p:nvSpPr>
        <p:spPr>
          <a:xfrm>
            <a:off x="3151840" y="1727011"/>
            <a:ext cx="4777205" cy="369332"/>
          </a:xfrm>
          <a:prstGeom prst="rect">
            <a:avLst/>
          </a:prstGeom>
          <a:noFill/>
        </p:spPr>
        <p:txBody>
          <a:bodyPr wrap="none" rtlCol="0">
            <a:spAutoFit/>
          </a:bodyPr>
          <a:lstStyle/>
          <a:p>
            <a:r>
              <a:rPr lang="en-GB" dirty="0" smtClean="0">
                <a:solidFill>
                  <a:srgbClr val="00B0F0"/>
                </a:solidFill>
              </a:rPr>
              <a:t>What colours would you use for other emotions?</a:t>
            </a:r>
            <a:endParaRPr lang="en-GB" dirty="0">
              <a:solidFill>
                <a:srgbClr val="00B0F0"/>
              </a:solidFill>
            </a:endParaRPr>
          </a:p>
        </p:txBody>
      </p:sp>
      <p:sp>
        <p:nvSpPr>
          <p:cNvPr id="14" name="TextBox 13">
            <a:extLst>
              <a:ext uri="{FF2B5EF4-FFF2-40B4-BE49-F238E27FC236}">
                <a16:creationId xmlns:a16="http://schemas.microsoft.com/office/drawing/2014/main" id="{80BDB65C-26A0-44F4-8BB4-D122A3F39267}"/>
              </a:ext>
            </a:extLst>
          </p:cNvPr>
          <p:cNvSpPr txBox="1"/>
          <p:nvPr/>
        </p:nvSpPr>
        <p:spPr>
          <a:xfrm>
            <a:off x="2053438" y="2234794"/>
            <a:ext cx="7516160" cy="646331"/>
          </a:xfrm>
          <a:prstGeom prst="rect">
            <a:avLst/>
          </a:prstGeom>
          <a:noFill/>
        </p:spPr>
        <p:txBody>
          <a:bodyPr wrap="square" rtlCol="0">
            <a:spAutoFit/>
          </a:bodyPr>
          <a:lstStyle/>
          <a:p>
            <a:r>
              <a:rPr lang="en-GB" dirty="0" smtClean="0">
                <a:solidFill>
                  <a:srgbClr val="00B050"/>
                </a:solidFill>
              </a:rPr>
              <a:t>Think of any emotion and write it out in any style in the colour of your choice.</a:t>
            </a:r>
          </a:p>
          <a:p>
            <a:endParaRPr lang="en-US" dirty="0">
              <a:solidFill>
                <a:srgbClr val="7030A0"/>
              </a:solidFill>
            </a:endParaRPr>
          </a:p>
        </p:txBody>
      </p:sp>
      <p:sp>
        <p:nvSpPr>
          <p:cNvPr id="4" name="TextBox 3"/>
          <p:cNvSpPr txBox="1"/>
          <p:nvPr/>
        </p:nvSpPr>
        <p:spPr>
          <a:xfrm>
            <a:off x="942449" y="4910576"/>
            <a:ext cx="10086480" cy="1477328"/>
          </a:xfrm>
          <a:prstGeom prst="rect">
            <a:avLst/>
          </a:prstGeom>
          <a:noFill/>
        </p:spPr>
        <p:txBody>
          <a:bodyPr wrap="none" rtlCol="0">
            <a:spAutoFit/>
          </a:bodyPr>
          <a:lstStyle/>
          <a:p>
            <a:pPr algn="ctr"/>
            <a:r>
              <a:rPr lang="en-US" dirty="0" smtClean="0">
                <a:latin typeface="Arial Black" panose="020B0A04020102020204" pitchFamily="34" charset="0"/>
              </a:rPr>
              <a:t>Here are some emotion words to give you some ideas:</a:t>
            </a:r>
          </a:p>
          <a:p>
            <a:pPr algn="ctr"/>
            <a:endParaRPr lang="en-US" dirty="0"/>
          </a:p>
          <a:p>
            <a:pPr algn="ctr"/>
            <a:r>
              <a:rPr lang="en-US" dirty="0" smtClean="0"/>
              <a:t>Happy 	hurt	proud	</a:t>
            </a:r>
            <a:r>
              <a:rPr lang="en-US" dirty="0"/>
              <a:t>cheerful</a:t>
            </a:r>
            <a:r>
              <a:rPr lang="en-US" dirty="0" smtClean="0"/>
              <a:t>		tired	sad	silly	interested	shy</a:t>
            </a:r>
          </a:p>
          <a:p>
            <a:pPr algn="ctr"/>
            <a:endParaRPr lang="en-US" dirty="0" smtClean="0"/>
          </a:p>
          <a:p>
            <a:pPr algn="ctr"/>
            <a:r>
              <a:rPr lang="en-US" dirty="0" smtClean="0"/>
              <a:t>frustrated	angry	embarrassed 	surprised	</a:t>
            </a:r>
            <a:r>
              <a:rPr lang="en-US" dirty="0"/>
              <a:t>	</a:t>
            </a:r>
            <a:r>
              <a:rPr lang="en-US" dirty="0" smtClean="0"/>
              <a:t>loving	anxious	calm		excited</a:t>
            </a:r>
            <a:endParaRPr lang="en-GB" dirty="0"/>
          </a:p>
        </p:txBody>
      </p:sp>
      <p:sp>
        <p:nvSpPr>
          <p:cNvPr id="5" name="Rectangle 4"/>
          <p:cNvSpPr/>
          <p:nvPr/>
        </p:nvSpPr>
        <p:spPr>
          <a:xfrm>
            <a:off x="2691937" y="6406363"/>
            <a:ext cx="6587504" cy="369332"/>
          </a:xfrm>
          <a:prstGeom prst="rect">
            <a:avLst/>
          </a:prstGeom>
        </p:spPr>
        <p:txBody>
          <a:bodyPr wrap="square">
            <a:spAutoFit/>
          </a:bodyPr>
          <a:lstStyle/>
          <a:p>
            <a:r>
              <a:rPr lang="en-US" dirty="0">
                <a:solidFill>
                  <a:srgbClr val="7030A0"/>
                </a:solidFill>
              </a:rPr>
              <a:t>Can you explain why you have chosen that </a:t>
            </a:r>
            <a:r>
              <a:rPr lang="en-US" dirty="0" err="1">
                <a:solidFill>
                  <a:srgbClr val="7030A0"/>
                </a:solidFill>
              </a:rPr>
              <a:t>colour</a:t>
            </a:r>
            <a:r>
              <a:rPr lang="en-US" dirty="0">
                <a:solidFill>
                  <a:srgbClr val="7030A0"/>
                </a:solidFill>
              </a:rPr>
              <a:t> for that emotion?</a:t>
            </a:r>
            <a:endParaRPr lang="en-GB" dirty="0">
              <a:solidFill>
                <a:srgbClr val="7030A0"/>
              </a:solidFill>
            </a:endParaRPr>
          </a:p>
        </p:txBody>
      </p:sp>
      <p:sp>
        <p:nvSpPr>
          <p:cNvPr id="2" name="TextBox 1"/>
          <p:cNvSpPr txBox="1"/>
          <p:nvPr/>
        </p:nvSpPr>
        <p:spPr>
          <a:xfrm>
            <a:off x="2598055" y="939598"/>
            <a:ext cx="6775268" cy="646331"/>
          </a:xfrm>
          <a:prstGeom prst="rect">
            <a:avLst/>
          </a:prstGeom>
          <a:noFill/>
        </p:spPr>
        <p:txBody>
          <a:bodyPr wrap="square" rtlCol="0">
            <a:spAutoFit/>
          </a:bodyPr>
          <a:lstStyle/>
          <a:p>
            <a:r>
              <a:rPr lang="en-US" dirty="0" smtClean="0"/>
              <a:t>Think about an emotion – maybe ‘happiness’ or ‘anger’ – what </a:t>
            </a:r>
            <a:r>
              <a:rPr lang="en-US" dirty="0" err="1" smtClean="0"/>
              <a:t>colours</a:t>
            </a:r>
            <a:r>
              <a:rPr lang="en-US" dirty="0" smtClean="0"/>
              <a:t> might you associate with these emotions? – tell someone close to you.</a:t>
            </a:r>
            <a:endParaRPr lang="en-GB" dirty="0"/>
          </a:p>
        </p:txBody>
      </p:sp>
      <p:pic>
        <p:nvPicPr>
          <p:cNvPr id="6" name="Picture 5"/>
          <p:cNvPicPr>
            <a:picLocks noChangeAspect="1"/>
          </p:cNvPicPr>
          <p:nvPr/>
        </p:nvPicPr>
        <p:blipFill>
          <a:blip r:embed="rId2"/>
          <a:stretch>
            <a:fillRect/>
          </a:stretch>
        </p:blipFill>
        <p:spPr>
          <a:xfrm>
            <a:off x="2677391" y="2647407"/>
            <a:ext cx="5960898" cy="2124718"/>
          </a:xfrm>
          <a:prstGeom prst="rect">
            <a:avLst/>
          </a:prstGeom>
        </p:spPr>
      </p:pic>
    </p:spTree>
    <p:extLst>
      <p:ext uri="{BB962C8B-B14F-4D97-AF65-F5344CB8AC3E}">
        <p14:creationId xmlns:p14="http://schemas.microsoft.com/office/powerpoint/2010/main" val="287660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0072" y="499171"/>
            <a:ext cx="6811147" cy="3896290"/>
          </a:xfrm>
          <a:prstGeom prst="rect">
            <a:avLst/>
          </a:prstGeom>
        </p:spPr>
      </p:pic>
      <p:sp>
        <p:nvSpPr>
          <p:cNvPr id="7" name="TextBox 6"/>
          <p:cNvSpPr txBox="1"/>
          <p:nvPr/>
        </p:nvSpPr>
        <p:spPr>
          <a:xfrm>
            <a:off x="2437691" y="129838"/>
            <a:ext cx="7033529" cy="369332"/>
          </a:xfrm>
          <a:prstGeom prst="rect">
            <a:avLst/>
          </a:prstGeom>
          <a:noFill/>
        </p:spPr>
        <p:txBody>
          <a:bodyPr wrap="none" rtlCol="0">
            <a:spAutoFit/>
          </a:bodyPr>
          <a:lstStyle/>
          <a:p>
            <a:r>
              <a:rPr lang="en-US" dirty="0" smtClean="0"/>
              <a:t>Look again at The Battle of San Romano and the </a:t>
            </a:r>
            <a:r>
              <a:rPr lang="en-US" dirty="0" err="1" smtClean="0"/>
              <a:t>colours</a:t>
            </a:r>
            <a:r>
              <a:rPr lang="en-US" dirty="0" smtClean="0"/>
              <a:t> that were used.  </a:t>
            </a:r>
            <a:endParaRPr lang="en-GB" dirty="0"/>
          </a:p>
        </p:txBody>
      </p:sp>
      <p:sp>
        <p:nvSpPr>
          <p:cNvPr id="2" name="TextBox 1"/>
          <p:cNvSpPr txBox="1"/>
          <p:nvPr/>
        </p:nvSpPr>
        <p:spPr>
          <a:xfrm>
            <a:off x="3740380" y="4429800"/>
            <a:ext cx="4656018" cy="369332"/>
          </a:xfrm>
          <a:prstGeom prst="rect">
            <a:avLst/>
          </a:prstGeom>
          <a:noFill/>
        </p:spPr>
        <p:txBody>
          <a:bodyPr wrap="none" rtlCol="0">
            <a:spAutoFit/>
          </a:bodyPr>
          <a:lstStyle/>
          <a:p>
            <a:r>
              <a:rPr lang="en-US" dirty="0" smtClean="0"/>
              <a:t>Why do you think the artist used </a:t>
            </a:r>
            <a:r>
              <a:rPr lang="en-US" u="sng" dirty="0" smtClean="0"/>
              <a:t>these</a:t>
            </a:r>
            <a:r>
              <a:rPr lang="en-US" dirty="0" smtClean="0"/>
              <a:t> </a:t>
            </a:r>
            <a:r>
              <a:rPr lang="en-US" dirty="0" err="1" smtClean="0"/>
              <a:t>colours</a:t>
            </a:r>
            <a:r>
              <a:rPr lang="en-US" dirty="0" smtClean="0"/>
              <a:t>?</a:t>
            </a:r>
            <a:endParaRPr lang="en-GB" dirty="0"/>
          </a:p>
        </p:txBody>
      </p:sp>
      <p:sp>
        <p:nvSpPr>
          <p:cNvPr id="4" name="TextBox 3"/>
          <p:cNvSpPr txBox="1"/>
          <p:nvPr/>
        </p:nvSpPr>
        <p:spPr>
          <a:xfrm>
            <a:off x="1719991" y="4799132"/>
            <a:ext cx="4562211" cy="369332"/>
          </a:xfrm>
          <a:prstGeom prst="rect">
            <a:avLst/>
          </a:prstGeom>
          <a:noFill/>
        </p:spPr>
        <p:txBody>
          <a:bodyPr wrap="none" rtlCol="0">
            <a:spAutoFit/>
          </a:bodyPr>
          <a:lstStyle/>
          <a:p>
            <a:r>
              <a:rPr lang="en-US" dirty="0" smtClean="0"/>
              <a:t>Actually the artist DID NOT use these </a:t>
            </a:r>
            <a:r>
              <a:rPr lang="en-US" dirty="0" err="1" smtClean="0"/>
              <a:t>colours</a:t>
            </a:r>
            <a:r>
              <a:rPr lang="en-US" dirty="0" smtClean="0"/>
              <a:t>!  </a:t>
            </a:r>
            <a:endParaRPr lang="en-GB" dirty="0"/>
          </a:p>
        </p:txBody>
      </p:sp>
      <p:sp>
        <p:nvSpPr>
          <p:cNvPr id="5" name="TextBox 4"/>
          <p:cNvSpPr txBox="1"/>
          <p:nvPr/>
        </p:nvSpPr>
        <p:spPr>
          <a:xfrm>
            <a:off x="446241" y="5750004"/>
            <a:ext cx="11238807" cy="1107996"/>
          </a:xfrm>
          <a:prstGeom prst="rect">
            <a:avLst/>
          </a:prstGeom>
          <a:noFill/>
        </p:spPr>
        <p:txBody>
          <a:bodyPr wrap="square" rtlCol="0">
            <a:spAutoFit/>
          </a:bodyPr>
          <a:lstStyle/>
          <a:p>
            <a:r>
              <a:rPr lang="en-US" dirty="0" smtClean="0">
                <a:solidFill>
                  <a:srgbClr val="7030A0"/>
                </a:solidFill>
              </a:rPr>
              <a:t>Over time the </a:t>
            </a:r>
            <a:r>
              <a:rPr lang="en-US" dirty="0" err="1" smtClean="0">
                <a:solidFill>
                  <a:srgbClr val="7030A0"/>
                </a:solidFill>
              </a:rPr>
              <a:t>colours</a:t>
            </a:r>
            <a:r>
              <a:rPr lang="en-US" dirty="0" smtClean="0">
                <a:solidFill>
                  <a:srgbClr val="7030A0"/>
                </a:solidFill>
              </a:rPr>
              <a:t> in the painting have </a:t>
            </a:r>
            <a:r>
              <a:rPr lang="en-US" b="1" dirty="0" smtClean="0">
                <a:solidFill>
                  <a:srgbClr val="7030A0"/>
                </a:solidFill>
              </a:rPr>
              <a:t>faded</a:t>
            </a:r>
            <a:r>
              <a:rPr lang="en-US" dirty="0" smtClean="0">
                <a:solidFill>
                  <a:srgbClr val="7030A0"/>
                </a:solidFill>
              </a:rPr>
              <a:t>.  The grey areas in the painting (the </a:t>
            </a:r>
            <a:r>
              <a:rPr lang="en-US" dirty="0" err="1" smtClean="0">
                <a:solidFill>
                  <a:srgbClr val="7030A0"/>
                </a:solidFill>
              </a:rPr>
              <a:t>armour</a:t>
            </a:r>
            <a:r>
              <a:rPr lang="en-US" dirty="0" smtClean="0">
                <a:solidFill>
                  <a:srgbClr val="7030A0"/>
                </a:solidFill>
              </a:rPr>
              <a:t>, and the chainmail) would have initially been a bright </a:t>
            </a:r>
            <a:r>
              <a:rPr lang="en-US" sz="2400" dirty="0" smtClean="0">
                <a:solidFill>
                  <a:schemeClr val="bg1">
                    <a:lumMod val="65000"/>
                  </a:schemeClr>
                </a:solidFill>
              </a:rPr>
              <a:t>SILVER</a:t>
            </a:r>
            <a:r>
              <a:rPr lang="en-US" dirty="0" smtClean="0"/>
              <a:t> </a:t>
            </a:r>
            <a:r>
              <a:rPr lang="en-US" dirty="0" smtClean="0">
                <a:solidFill>
                  <a:srgbClr val="7030A0"/>
                </a:solidFill>
              </a:rPr>
              <a:t>but it has tarnished to a dark grey!  The red (the hat, the clothes, decorative tack on the horses) would have been a bright </a:t>
            </a:r>
            <a:r>
              <a:rPr lang="en-US" sz="2400" dirty="0" smtClean="0">
                <a:solidFill>
                  <a:srgbClr val="FF0000"/>
                </a:solidFill>
              </a:rPr>
              <a:t>Vermillion</a:t>
            </a:r>
            <a:r>
              <a:rPr lang="en-US" dirty="0" smtClean="0"/>
              <a:t> </a:t>
            </a:r>
            <a:r>
              <a:rPr lang="en-US" dirty="0" smtClean="0">
                <a:solidFill>
                  <a:srgbClr val="7030A0"/>
                </a:solidFill>
              </a:rPr>
              <a:t>but it has become very dark and blackened over time</a:t>
            </a:r>
            <a:endParaRPr lang="en-GB" dirty="0">
              <a:solidFill>
                <a:srgbClr val="7030A0"/>
              </a:solidFill>
            </a:endParaRPr>
          </a:p>
        </p:txBody>
      </p:sp>
      <p:sp>
        <p:nvSpPr>
          <p:cNvPr id="6" name="Rectangle 5"/>
          <p:cNvSpPr/>
          <p:nvPr/>
        </p:nvSpPr>
        <p:spPr>
          <a:xfrm>
            <a:off x="5307923" y="5202803"/>
            <a:ext cx="4424481" cy="461665"/>
          </a:xfrm>
          <a:prstGeom prst="rect">
            <a:avLst/>
          </a:prstGeom>
        </p:spPr>
        <p:txBody>
          <a:bodyPr wrap="none">
            <a:spAutoFit/>
          </a:bodyPr>
          <a:lstStyle/>
          <a:p>
            <a:r>
              <a:rPr lang="en-US" sz="2400" dirty="0">
                <a:latin typeface="Arial Black" panose="020B0A04020102020204" pitchFamily="34" charset="0"/>
              </a:rPr>
              <a:t>WHAT?  </a:t>
            </a:r>
            <a:r>
              <a:rPr lang="en-US" dirty="0"/>
              <a:t>How has that happened then?</a:t>
            </a:r>
            <a:endParaRPr lang="en-GB" dirty="0"/>
          </a:p>
        </p:txBody>
      </p:sp>
    </p:spTree>
    <p:extLst>
      <p:ext uri="{BB962C8B-B14F-4D97-AF65-F5344CB8AC3E}">
        <p14:creationId xmlns:p14="http://schemas.microsoft.com/office/powerpoint/2010/main" val="106477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C0C45-31D4-43D7-A275-98D187EDF5C0}"/>
              </a:ext>
            </a:extLst>
          </p:cNvPr>
          <p:cNvSpPr txBox="1"/>
          <p:nvPr/>
        </p:nvSpPr>
        <p:spPr>
          <a:xfrm>
            <a:off x="266330" y="372862"/>
            <a:ext cx="1053494" cy="369332"/>
          </a:xfrm>
          <a:prstGeom prst="rect">
            <a:avLst/>
          </a:prstGeom>
          <a:noFill/>
        </p:spPr>
        <p:txBody>
          <a:bodyPr wrap="none" rtlCol="0">
            <a:spAutoFit/>
          </a:bodyPr>
          <a:lstStyle/>
          <a:p>
            <a:r>
              <a:rPr lang="en-GB" dirty="0">
                <a:solidFill>
                  <a:srgbClr val="00B050"/>
                </a:solidFill>
              </a:rPr>
              <a:t>Activity 1</a:t>
            </a:r>
          </a:p>
        </p:txBody>
      </p:sp>
      <p:sp>
        <p:nvSpPr>
          <p:cNvPr id="3" name="TextBox 2"/>
          <p:cNvSpPr txBox="1"/>
          <p:nvPr/>
        </p:nvSpPr>
        <p:spPr>
          <a:xfrm>
            <a:off x="4472246" y="372862"/>
            <a:ext cx="2783326" cy="369332"/>
          </a:xfrm>
          <a:prstGeom prst="rect">
            <a:avLst/>
          </a:prstGeom>
          <a:noFill/>
        </p:spPr>
        <p:txBody>
          <a:bodyPr wrap="none" rtlCol="0">
            <a:spAutoFit/>
          </a:bodyPr>
          <a:lstStyle/>
          <a:p>
            <a:r>
              <a:rPr lang="en-US" dirty="0" smtClean="0">
                <a:solidFill>
                  <a:srgbClr val="00B050"/>
                </a:solidFill>
              </a:rPr>
              <a:t>Let’s create a </a:t>
            </a:r>
            <a:r>
              <a:rPr lang="en-US" dirty="0" err="1" smtClean="0">
                <a:solidFill>
                  <a:srgbClr val="00B050"/>
                </a:solidFill>
              </a:rPr>
              <a:t>colour</a:t>
            </a:r>
            <a:r>
              <a:rPr lang="en-US" dirty="0" smtClean="0">
                <a:solidFill>
                  <a:srgbClr val="00B050"/>
                </a:solidFill>
              </a:rPr>
              <a:t> palette</a:t>
            </a:r>
            <a:endParaRPr lang="en-GB" dirty="0">
              <a:solidFill>
                <a:srgbClr val="00B050"/>
              </a:solidFill>
            </a:endParaRPr>
          </a:p>
        </p:txBody>
      </p:sp>
      <p:pic>
        <p:nvPicPr>
          <p:cNvPr id="4" name="Picture 3"/>
          <p:cNvPicPr>
            <a:picLocks noChangeAspect="1"/>
          </p:cNvPicPr>
          <p:nvPr/>
        </p:nvPicPr>
        <p:blipFill>
          <a:blip r:embed="rId2"/>
          <a:stretch>
            <a:fillRect/>
          </a:stretch>
        </p:blipFill>
        <p:spPr>
          <a:xfrm>
            <a:off x="266330" y="918161"/>
            <a:ext cx="4161472" cy="5199659"/>
          </a:xfrm>
          <a:prstGeom prst="rect">
            <a:avLst/>
          </a:prstGeom>
        </p:spPr>
      </p:pic>
      <p:sp>
        <p:nvSpPr>
          <p:cNvPr id="5" name="Rectangle 4"/>
          <p:cNvSpPr/>
          <p:nvPr/>
        </p:nvSpPr>
        <p:spPr>
          <a:xfrm>
            <a:off x="4810298" y="2317661"/>
            <a:ext cx="6096000" cy="1323439"/>
          </a:xfrm>
          <a:prstGeom prst="rect">
            <a:avLst/>
          </a:prstGeom>
        </p:spPr>
        <p:txBody>
          <a:bodyPr>
            <a:spAutoFit/>
          </a:bodyPr>
          <a:lstStyle/>
          <a:p>
            <a:r>
              <a:rPr lang="en-US" sz="2000" b="1" dirty="0">
                <a:solidFill>
                  <a:srgbClr val="222222"/>
                </a:solidFill>
              </a:rPr>
              <a:t>Pantone colors</a:t>
            </a:r>
            <a:r>
              <a:rPr lang="en-US" sz="2000" dirty="0">
                <a:solidFill>
                  <a:srgbClr val="222222"/>
                </a:solidFill>
              </a:rPr>
              <a:t> are </a:t>
            </a:r>
            <a:r>
              <a:rPr lang="en-US" sz="2000" b="1" dirty="0" err="1" smtClean="0">
                <a:solidFill>
                  <a:srgbClr val="222222"/>
                </a:solidFill>
              </a:rPr>
              <a:t>colour</a:t>
            </a:r>
            <a:r>
              <a:rPr lang="en-US" sz="2000" dirty="0">
                <a:solidFill>
                  <a:srgbClr val="222222"/>
                </a:solidFill>
              </a:rPr>
              <a:t> codes that stand for a specific shade. You can communicate about </a:t>
            </a:r>
            <a:r>
              <a:rPr lang="en-US" sz="2000" b="1" dirty="0" err="1" smtClean="0">
                <a:solidFill>
                  <a:srgbClr val="222222"/>
                </a:solidFill>
              </a:rPr>
              <a:t>colours</a:t>
            </a:r>
            <a:r>
              <a:rPr lang="en-US" sz="2000" dirty="0">
                <a:solidFill>
                  <a:srgbClr val="222222"/>
                </a:solidFill>
              </a:rPr>
              <a:t> by defining the </a:t>
            </a:r>
            <a:r>
              <a:rPr lang="en-US" sz="2000" b="1" dirty="0">
                <a:solidFill>
                  <a:srgbClr val="222222"/>
                </a:solidFill>
              </a:rPr>
              <a:t>pantone</a:t>
            </a:r>
            <a:r>
              <a:rPr lang="en-US" sz="2000" dirty="0">
                <a:solidFill>
                  <a:srgbClr val="222222"/>
                </a:solidFill>
              </a:rPr>
              <a:t> code. Basically, </a:t>
            </a:r>
            <a:r>
              <a:rPr lang="en-US" sz="2000" b="1" dirty="0">
                <a:solidFill>
                  <a:srgbClr val="222222"/>
                </a:solidFill>
              </a:rPr>
              <a:t>pantone</a:t>
            </a:r>
            <a:r>
              <a:rPr lang="en-US" sz="2000" dirty="0">
                <a:solidFill>
                  <a:srgbClr val="222222"/>
                </a:solidFill>
              </a:rPr>
              <a:t> is the standard language for </a:t>
            </a:r>
            <a:r>
              <a:rPr lang="en-US" sz="2000" b="1" dirty="0" err="1" smtClean="0">
                <a:solidFill>
                  <a:srgbClr val="222222"/>
                </a:solidFill>
              </a:rPr>
              <a:t>colours</a:t>
            </a:r>
            <a:r>
              <a:rPr lang="en-US" sz="2000" dirty="0">
                <a:solidFill>
                  <a:srgbClr val="222222"/>
                </a:solidFill>
              </a:rPr>
              <a:t>.</a:t>
            </a:r>
            <a:endParaRPr lang="en-GB" sz="2000" dirty="0"/>
          </a:p>
        </p:txBody>
      </p:sp>
      <p:sp>
        <p:nvSpPr>
          <p:cNvPr id="6" name="TextBox 5"/>
          <p:cNvSpPr txBox="1"/>
          <p:nvPr/>
        </p:nvSpPr>
        <p:spPr>
          <a:xfrm>
            <a:off x="4838007" y="1147156"/>
            <a:ext cx="6683433" cy="707886"/>
          </a:xfrm>
          <a:prstGeom prst="rect">
            <a:avLst/>
          </a:prstGeom>
          <a:noFill/>
        </p:spPr>
        <p:txBody>
          <a:bodyPr wrap="square" rtlCol="0">
            <a:spAutoFit/>
          </a:bodyPr>
          <a:lstStyle/>
          <a:p>
            <a:r>
              <a:rPr lang="en-US" sz="2000" dirty="0" smtClean="0"/>
              <a:t>Here is a </a:t>
            </a:r>
            <a:r>
              <a:rPr lang="en-US" sz="2000" dirty="0" err="1" smtClean="0"/>
              <a:t>colour</a:t>
            </a:r>
            <a:r>
              <a:rPr lang="en-US" sz="2000" dirty="0" smtClean="0"/>
              <a:t> palette which features ‘pantone’ </a:t>
            </a:r>
            <a:r>
              <a:rPr lang="en-US" sz="2000" dirty="0" err="1" smtClean="0"/>
              <a:t>colours</a:t>
            </a:r>
            <a:r>
              <a:rPr lang="en-US" sz="2000" dirty="0" smtClean="0"/>
              <a:t>.  Each one has a number and a </a:t>
            </a:r>
            <a:r>
              <a:rPr lang="en-US" sz="2000" dirty="0" err="1" smtClean="0"/>
              <a:t>colour</a:t>
            </a:r>
            <a:r>
              <a:rPr lang="en-US" sz="2000" dirty="0" smtClean="0"/>
              <a:t> name</a:t>
            </a:r>
            <a:endParaRPr lang="en-GB" sz="2000" dirty="0"/>
          </a:p>
        </p:txBody>
      </p:sp>
      <p:pic>
        <p:nvPicPr>
          <p:cNvPr id="7" name="Picture 6"/>
          <p:cNvPicPr>
            <a:picLocks noChangeAspect="1"/>
          </p:cNvPicPr>
          <p:nvPr/>
        </p:nvPicPr>
        <p:blipFill>
          <a:blip r:embed="rId3"/>
          <a:stretch>
            <a:fillRect/>
          </a:stretch>
        </p:blipFill>
        <p:spPr>
          <a:xfrm>
            <a:off x="8345978" y="3709383"/>
            <a:ext cx="3371850" cy="2257425"/>
          </a:xfrm>
          <a:prstGeom prst="rect">
            <a:avLst/>
          </a:prstGeom>
        </p:spPr>
      </p:pic>
      <p:pic>
        <p:nvPicPr>
          <p:cNvPr id="8" name="Picture 7"/>
          <p:cNvPicPr>
            <a:picLocks noChangeAspect="1"/>
          </p:cNvPicPr>
          <p:nvPr/>
        </p:nvPicPr>
        <p:blipFill>
          <a:blip r:embed="rId4"/>
          <a:stretch>
            <a:fillRect/>
          </a:stretch>
        </p:blipFill>
        <p:spPr>
          <a:xfrm>
            <a:off x="4838007" y="3737958"/>
            <a:ext cx="3219450" cy="2228850"/>
          </a:xfrm>
          <a:prstGeom prst="rect">
            <a:avLst/>
          </a:prstGeom>
        </p:spPr>
      </p:pic>
      <p:sp>
        <p:nvSpPr>
          <p:cNvPr id="9" name="TextBox 8"/>
          <p:cNvSpPr txBox="1"/>
          <p:nvPr/>
        </p:nvSpPr>
        <p:spPr>
          <a:xfrm>
            <a:off x="5971404" y="5597476"/>
            <a:ext cx="776175" cy="369332"/>
          </a:xfrm>
          <a:prstGeom prst="rect">
            <a:avLst/>
          </a:prstGeom>
          <a:noFill/>
        </p:spPr>
        <p:txBody>
          <a:bodyPr wrap="none" rtlCol="0">
            <a:spAutoFit/>
          </a:bodyPr>
          <a:lstStyle/>
          <a:p>
            <a:r>
              <a:rPr lang="en-US" dirty="0" smtClean="0"/>
              <a:t>Spring</a:t>
            </a:r>
            <a:endParaRPr lang="en-GB" dirty="0"/>
          </a:p>
        </p:txBody>
      </p:sp>
      <p:sp>
        <p:nvSpPr>
          <p:cNvPr id="10" name="TextBox 9"/>
          <p:cNvSpPr txBox="1"/>
          <p:nvPr/>
        </p:nvSpPr>
        <p:spPr>
          <a:xfrm>
            <a:off x="9643815" y="5597476"/>
            <a:ext cx="976549" cy="369332"/>
          </a:xfrm>
          <a:prstGeom prst="rect">
            <a:avLst/>
          </a:prstGeom>
          <a:noFill/>
        </p:spPr>
        <p:txBody>
          <a:bodyPr wrap="none" rtlCol="0">
            <a:spAutoFit/>
          </a:bodyPr>
          <a:lstStyle/>
          <a:p>
            <a:r>
              <a:rPr lang="en-US" dirty="0" smtClean="0"/>
              <a:t>Summer</a:t>
            </a:r>
            <a:endParaRPr lang="en-GB" dirty="0"/>
          </a:p>
        </p:txBody>
      </p:sp>
      <p:sp>
        <p:nvSpPr>
          <p:cNvPr id="11" name="TextBox 10"/>
          <p:cNvSpPr txBox="1"/>
          <p:nvPr/>
        </p:nvSpPr>
        <p:spPr>
          <a:xfrm>
            <a:off x="4688983" y="5965079"/>
            <a:ext cx="7313990" cy="369332"/>
          </a:xfrm>
          <a:prstGeom prst="rect">
            <a:avLst/>
          </a:prstGeom>
          <a:noFill/>
        </p:spPr>
        <p:txBody>
          <a:bodyPr wrap="none" rtlCol="0">
            <a:spAutoFit/>
          </a:bodyPr>
          <a:lstStyle/>
          <a:p>
            <a:r>
              <a:rPr lang="en-US" dirty="0" smtClean="0"/>
              <a:t>Here are two </a:t>
            </a:r>
            <a:r>
              <a:rPr lang="en-US" dirty="0" err="1" smtClean="0"/>
              <a:t>colour</a:t>
            </a:r>
            <a:r>
              <a:rPr lang="en-US" dirty="0" smtClean="0"/>
              <a:t> palettes that have been devised for Spring and Summer</a:t>
            </a:r>
            <a:endParaRPr lang="en-GB" dirty="0"/>
          </a:p>
        </p:txBody>
      </p:sp>
      <p:sp>
        <p:nvSpPr>
          <p:cNvPr id="12" name="TextBox 11"/>
          <p:cNvSpPr txBox="1"/>
          <p:nvPr/>
        </p:nvSpPr>
        <p:spPr>
          <a:xfrm>
            <a:off x="6346672" y="6334411"/>
            <a:ext cx="3635354" cy="369332"/>
          </a:xfrm>
          <a:prstGeom prst="rect">
            <a:avLst/>
          </a:prstGeom>
          <a:noFill/>
        </p:spPr>
        <p:txBody>
          <a:bodyPr wrap="none" rtlCol="0">
            <a:spAutoFit/>
          </a:bodyPr>
          <a:lstStyle/>
          <a:p>
            <a:r>
              <a:rPr lang="en-US" dirty="0" smtClean="0"/>
              <a:t>Why do you think they are different?</a:t>
            </a:r>
            <a:endParaRPr lang="en-GB" dirty="0"/>
          </a:p>
        </p:txBody>
      </p:sp>
    </p:spTree>
    <p:extLst>
      <p:ext uri="{BB962C8B-B14F-4D97-AF65-F5344CB8AC3E}">
        <p14:creationId xmlns:p14="http://schemas.microsoft.com/office/powerpoint/2010/main" val="31254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131" y="714895"/>
            <a:ext cx="5771101" cy="1200329"/>
          </a:xfrm>
          <a:prstGeom prst="rect">
            <a:avLst/>
          </a:prstGeom>
          <a:noFill/>
        </p:spPr>
        <p:txBody>
          <a:bodyPr wrap="square" rtlCol="0">
            <a:spAutoFit/>
          </a:bodyPr>
          <a:lstStyle/>
          <a:p>
            <a:r>
              <a:rPr lang="en-US" dirty="0" err="1" smtClean="0"/>
              <a:t>Colour</a:t>
            </a:r>
            <a:r>
              <a:rPr lang="en-US" dirty="0" smtClean="0"/>
              <a:t> manufacturers often give </a:t>
            </a:r>
            <a:r>
              <a:rPr lang="en-US" dirty="0" err="1" smtClean="0"/>
              <a:t>colours</a:t>
            </a:r>
            <a:r>
              <a:rPr lang="en-US" dirty="0" smtClean="0"/>
              <a:t> names.</a:t>
            </a:r>
          </a:p>
          <a:p>
            <a:endParaRPr lang="en-US" dirty="0"/>
          </a:p>
          <a:p>
            <a:r>
              <a:rPr lang="en-US" dirty="0" smtClean="0"/>
              <a:t>They can be quite descriptive (like Primrose Yellow) or imaginative (like Island Paradise).</a:t>
            </a:r>
          </a:p>
        </p:txBody>
      </p:sp>
      <p:pic>
        <p:nvPicPr>
          <p:cNvPr id="4" name="Picture 3"/>
          <p:cNvPicPr>
            <a:picLocks noChangeAspect="1"/>
          </p:cNvPicPr>
          <p:nvPr/>
        </p:nvPicPr>
        <p:blipFill>
          <a:blip r:embed="rId2"/>
          <a:stretch>
            <a:fillRect/>
          </a:stretch>
        </p:blipFill>
        <p:spPr>
          <a:xfrm>
            <a:off x="5987232" y="1315059"/>
            <a:ext cx="5422494" cy="2600584"/>
          </a:xfrm>
          <a:prstGeom prst="rect">
            <a:avLst/>
          </a:prstGeom>
        </p:spPr>
      </p:pic>
      <p:pic>
        <p:nvPicPr>
          <p:cNvPr id="5" name="Picture 4"/>
          <p:cNvPicPr>
            <a:picLocks noChangeAspect="1"/>
          </p:cNvPicPr>
          <p:nvPr/>
        </p:nvPicPr>
        <p:blipFill>
          <a:blip r:embed="rId3"/>
          <a:stretch>
            <a:fillRect/>
          </a:stretch>
        </p:blipFill>
        <p:spPr>
          <a:xfrm>
            <a:off x="5987232" y="4515807"/>
            <a:ext cx="5506499" cy="1674322"/>
          </a:xfrm>
          <a:prstGeom prst="rect">
            <a:avLst/>
          </a:prstGeom>
        </p:spPr>
      </p:pic>
      <p:pic>
        <p:nvPicPr>
          <p:cNvPr id="8" name="Picture 7"/>
          <p:cNvPicPr>
            <a:picLocks noChangeAspect="1"/>
          </p:cNvPicPr>
          <p:nvPr/>
        </p:nvPicPr>
        <p:blipFill>
          <a:blip r:embed="rId4"/>
          <a:stretch>
            <a:fillRect/>
          </a:stretch>
        </p:blipFill>
        <p:spPr>
          <a:xfrm>
            <a:off x="365760" y="2443942"/>
            <a:ext cx="5139040" cy="3463554"/>
          </a:xfrm>
          <a:prstGeom prst="rect">
            <a:avLst/>
          </a:prstGeom>
        </p:spPr>
      </p:pic>
    </p:spTree>
    <p:extLst>
      <p:ext uri="{BB962C8B-B14F-4D97-AF65-F5344CB8AC3E}">
        <p14:creationId xmlns:p14="http://schemas.microsoft.com/office/powerpoint/2010/main" val="15097606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24073" y="138112"/>
            <a:ext cx="3457575" cy="6581775"/>
          </a:xfrm>
          <a:prstGeom prst="rect">
            <a:avLst/>
          </a:prstGeom>
        </p:spPr>
      </p:pic>
      <p:pic>
        <p:nvPicPr>
          <p:cNvPr id="6" name="Picture 5"/>
          <p:cNvPicPr>
            <a:picLocks noChangeAspect="1"/>
          </p:cNvPicPr>
          <p:nvPr/>
        </p:nvPicPr>
        <p:blipFill>
          <a:blip r:embed="rId3"/>
          <a:stretch>
            <a:fillRect/>
          </a:stretch>
        </p:blipFill>
        <p:spPr>
          <a:xfrm>
            <a:off x="216131" y="2308210"/>
            <a:ext cx="4106488" cy="2349100"/>
          </a:xfrm>
          <a:prstGeom prst="rect">
            <a:avLst/>
          </a:prstGeom>
        </p:spPr>
      </p:pic>
      <p:sp>
        <p:nvSpPr>
          <p:cNvPr id="7" name="TextBox 6"/>
          <p:cNvSpPr txBox="1"/>
          <p:nvPr/>
        </p:nvSpPr>
        <p:spPr>
          <a:xfrm>
            <a:off x="299259" y="498763"/>
            <a:ext cx="7680960" cy="1754326"/>
          </a:xfrm>
          <a:prstGeom prst="rect">
            <a:avLst/>
          </a:prstGeom>
          <a:noFill/>
        </p:spPr>
        <p:txBody>
          <a:bodyPr wrap="square" rtlCol="0">
            <a:spAutoFit/>
          </a:bodyPr>
          <a:lstStyle/>
          <a:p>
            <a:r>
              <a:rPr lang="en-US" dirty="0" smtClean="0">
                <a:solidFill>
                  <a:srgbClr val="FF0000"/>
                </a:solidFill>
              </a:rPr>
              <a:t>Look at the picture again.  Try to create a </a:t>
            </a:r>
            <a:r>
              <a:rPr lang="en-US" dirty="0" err="1" smtClean="0">
                <a:solidFill>
                  <a:srgbClr val="FF0000"/>
                </a:solidFill>
              </a:rPr>
              <a:t>colour</a:t>
            </a:r>
            <a:r>
              <a:rPr lang="en-US" dirty="0" smtClean="0">
                <a:solidFill>
                  <a:srgbClr val="FF0000"/>
                </a:solidFill>
              </a:rPr>
              <a:t> palette for the picture as it CURRENTLY looks. These </a:t>
            </a:r>
            <a:r>
              <a:rPr lang="en-US" dirty="0" err="1" smtClean="0">
                <a:solidFill>
                  <a:srgbClr val="FF0000"/>
                </a:solidFill>
              </a:rPr>
              <a:t>colours</a:t>
            </a:r>
            <a:r>
              <a:rPr lang="en-US" dirty="0" smtClean="0">
                <a:solidFill>
                  <a:srgbClr val="FF0000"/>
                </a:solidFill>
              </a:rPr>
              <a:t> are quite dull and faded, although there are </a:t>
            </a:r>
            <a:r>
              <a:rPr lang="en-US" i="1" dirty="0" smtClean="0">
                <a:solidFill>
                  <a:srgbClr val="FF0000"/>
                </a:solidFill>
              </a:rPr>
              <a:t>some</a:t>
            </a:r>
            <a:r>
              <a:rPr lang="en-US" dirty="0" smtClean="0">
                <a:solidFill>
                  <a:srgbClr val="FF0000"/>
                </a:solidFill>
              </a:rPr>
              <a:t> bright </a:t>
            </a:r>
            <a:r>
              <a:rPr lang="en-US" dirty="0" err="1" smtClean="0">
                <a:solidFill>
                  <a:srgbClr val="FF0000"/>
                </a:solidFill>
              </a:rPr>
              <a:t>colours</a:t>
            </a:r>
            <a:r>
              <a:rPr lang="en-US" dirty="0" smtClean="0">
                <a:solidFill>
                  <a:srgbClr val="FF0000"/>
                </a:solidFill>
              </a:rPr>
              <a:t> – look at the blue on the horse tack, and the oranges.</a:t>
            </a:r>
            <a:endParaRPr lang="en-GB" dirty="0" smtClean="0">
              <a:solidFill>
                <a:srgbClr val="FF0000"/>
              </a:solidFill>
            </a:endParaRPr>
          </a:p>
          <a:p>
            <a:endParaRPr lang="en-US" dirty="0"/>
          </a:p>
          <a:p>
            <a:r>
              <a:rPr lang="en-US" dirty="0" smtClean="0">
                <a:solidFill>
                  <a:srgbClr val="00B0F0"/>
                </a:solidFill>
              </a:rPr>
              <a:t>Can you give a NAME for each of your </a:t>
            </a:r>
            <a:r>
              <a:rPr lang="en-US" dirty="0" err="1" smtClean="0">
                <a:solidFill>
                  <a:srgbClr val="00B0F0"/>
                </a:solidFill>
              </a:rPr>
              <a:t>colours</a:t>
            </a:r>
            <a:r>
              <a:rPr lang="en-US" dirty="0" smtClean="0">
                <a:solidFill>
                  <a:srgbClr val="00B0F0"/>
                </a:solidFill>
              </a:rPr>
              <a:t> – maybe Misty </a:t>
            </a:r>
            <a:r>
              <a:rPr lang="en-US" dirty="0">
                <a:solidFill>
                  <a:srgbClr val="00B0F0"/>
                </a:solidFill>
              </a:rPr>
              <a:t>G</a:t>
            </a:r>
            <a:r>
              <a:rPr lang="en-US" dirty="0" smtClean="0">
                <a:solidFill>
                  <a:srgbClr val="00B0F0"/>
                </a:solidFill>
              </a:rPr>
              <a:t>rey, or </a:t>
            </a:r>
            <a:r>
              <a:rPr lang="en-US" dirty="0" err="1" smtClean="0">
                <a:solidFill>
                  <a:srgbClr val="00B0F0"/>
                </a:solidFill>
              </a:rPr>
              <a:t>Treebark</a:t>
            </a:r>
            <a:r>
              <a:rPr lang="en-US" dirty="0" smtClean="0">
                <a:solidFill>
                  <a:srgbClr val="00B0F0"/>
                </a:solidFill>
              </a:rPr>
              <a:t> Beige?</a:t>
            </a:r>
          </a:p>
        </p:txBody>
      </p:sp>
      <p:sp>
        <p:nvSpPr>
          <p:cNvPr id="8" name="TextBox 7"/>
          <p:cNvSpPr txBox="1"/>
          <p:nvPr/>
        </p:nvSpPr>
        <p:spPr>
          <a:xfrm>
            <a:off x="299259" y="5427225"/>
            <a:ext cx="7600799" cy="1292662"/>
          </a:xfrm>
          <a:prstGeom prst="rect">
            <a:avLst/>
          </a:prstGeom>
          <a:noFill/>
        </p:spPr>
        <p:txBody>
          <a:bodyPr wrap="none" rtlCol="0">
            <a:spAutoFit/>
          </a:bodyPr>
          <a:lstStyle/>
          <a:p>
            <a:r>
              <a:rPr lang="en-US" dirty="0" smtClean="0"/>
              <a:t>Now create a </a:t>
            </a:r>
            <a:r>
              <a:rPr lang="en-US" dirty="0" err="1" smtClean="0"/>
              <a:t>colour</a:t>
            </a:r>
            <a:r>
              <a:rPr lang="en-US" dirty="0" smtClean="0"/>
              <a:t> palette for how the artist ORIGINALLY painted the picture, </a:t>
            </a:r>
          </a:p>
          <a:p>
            <a:r>
              <a:rPr lang="en-US" dirty="0" smtClean="0"/>
              <a:t>before the </a:t>
            </a:r>
            <a:r>
              <a:rPr lang="en-US" dirty="0" err="1" smtClean="0"/>
              <a:t>colours</a:t>
            </a:r>
            <a:r>
              <a:rPr lang="en-US" dirty="0" smtClean="0"/>
              <a:t> faded.  Don’t forget the </a:t>
            </a:r>
            <a:r>
              <a:rPr lang="en-US" dirty="0" err="1" smtClean="0"/>
              <a:t>colours</a:t>
            </a:r>
            <a:r>
              <a:rPr lang="en-US" dirty="0" smtClean="0"/>
              <a:t> will be much </a:t>
            </a:r>
            <a:r>
              <a:rPr lang="en-US" sz="2400" dirty="0" smtClean="0">
                <a:solidFill>
                  <a:srgbClr val="FF0000"/>
                </a:solidFill>
              </a:rPr>
              <a:t>B</a:t>
            </a:r>
            <a:r>
              <a:rPr lang="en-US" sz="2400" dirty="0" smtClean="0">
                <a:solidFill>
                  <a:srgbClr val="FF3300"/>
                </a:solidFill>
              </a:rPr>
              <a:t>R</a:t>
            </a:r>
            <a:r>
              <a:rPr lang="en-US" sz="2400" dirty="0" smtClean="0">
                <a:solidFill>
                  <a:srgbClr val="FFC000"/>
                </a:solidFill>
              </a:rPr>
              <a:t>I</a:t>
            </a:r>
            <a:r>
              <a:rPr lang="en-US" sz="2400" dirty="0" smtClean="0">
                <a:solidFill>
                  <a:srgbClr val="00B050"/>
                </a:solidFill>
              </a:rPr>
              <a:t>G</a:t>
            </a:r>
            <a:r>
              <a:rPr lang="en-US" sz="2400" dirty="0" smtClean="0">
                <a:solidFill>
                  <a:srgbClr val="00B0F0"/>
                </a:solidFill>
              </a:rPr>
              <a:t>H</a:t>
            </a:r>
            <a:r>
              <a:rPr lang="en-US" sz="2400" dirty="0" smtClean="0">
                <a:solidFill>
                  <a:srgbClr val="002060"/>
                </a:solidFill>
              </a:rPr>
              <a:t>T</a:t>
            </a:r>
            <a:r>
              <a:rPr lang="en-US" sz="2400" dirty="0" smtClean="0">
                <a:solidFill>
                  <a:srgbClr val="7030A0"/>
                </a:solidFill>
              </a:rPr>
              <a:t>E</a:t>
            </a:r>
            <a:r>
              <a:rPr lang="en-US" sz="2400" dirty="0" smtClean="0">
                <a:solidFill>
                  <a:srgbClr val="CC0066"/>
                </a:solidFill>
              </a:rPr>
              <a:t>R</a:t>
            </a:r>
            <a:r>
              <a:rPr lang="en-US" sz="2400" dirty="0" smtClean="0"/>
              <a:t>!</a:t>
            </a:r>
          </a:p>
          <a:p>
            <a:endParaRPr lang="en-US" dirty="0" smtClean="0"/>
          </a:p>
          <a:p>
            <a:r>
              <a:rPr lang="en-US" dirty="0" smtClean="0"/>
              <a:t>What names will you give your </a:t>
            </a:r>
            <a:r>
              <a:rPr lang="en-US" b="1" dirty="0" smtClean="0"/>
              <a:t>new</a:t>
            </a:r>
            <a:r>
              <a:rPr lang="en-US" dirty="0" smtClean="0"/>
              <a:t> </a:t>
            </a:r>
            <a:r>
              <a:rPr lang="en-US" dirty="0" err="1" smtClean="0"/>
              <a:t>colours</a:t>
            </a:r>
            <a:r>
              <a:rPr lang="en-US" dirty="0" smtClean="0"/>
              <a:t>?</a:t>
            </a:r>
            <a:endParaRPr lang="en-GB" dirty="0"/>
          </a:p>
        </p:txBody>
      </p:sp>
      <p:sp>
        <p:nvSpPr>
          <p:cNvPr id="9" name="TextBox 8"/>
          <p:cNvSpPr txBox="1"/>
          <p:nvPr/>
        </p:nvSpPr>
        <p:spPr>
          <a:xfrm>
            <a:off x="4666473" y="2828834"/>
            <a:ext cx="3486066" cy="1200329"/>
          </a:xfrm>
          <a:prstGeom prst="rect">
            <a:avLst/>
          </a:prstGeom>
          <a:noFill/>
        </p:spPr>
        <p:txBody>
          <a:bodyPr wrap="square" rtlCol="0">
            <a:spAutoFit/>
          </a:bodyPr>
          <a:lstStyle/>
          <a:p>
            <a:r>
              <a:rPr lang="en-US" dirty="0" smtClean="0">
                <a:solidFill>
                  <a:srgbClr val="00B050"/>
                </a:solidFill>
              </a:rPr>
              <a:t>You don’t need to use just pencils, pens or paints – try using </a:t>
            </a:r>
            <a:r>
              <a:rPr lang="en-US" u="sng" dirty="0" smtClean="0">
                <a:solidFill>
                  <a:srgbClr val="00B050"/>
                </a:solidFill>
              </a:rPr>
              <a:t>tissue paper</a:t>
            </a:r>
            <a:r>
              <a:rPr lang="en-US" dirty="0" smtClean="0">
                <a:solidFill>
                  <a:srgbClr val="00B050"/>
                </a:solidFill>
              </a:rPr>
              <a:t> or </a:t>
            </a:r>
            <a:r>
              <a:rPr lang="en-US" dirty="0" err="1" smtClean="0">
                <a:solidFill>
                  <a:srgbClr val="00B050"/>
                </a:solidFill>
              </a:rPr>
              <a:t>coloured</a:t>
            </a:r>
            <a:r>
              <a:rPr lang="en-US" dirty="0" smtClean="0">
                <a:solidFill>
                  <a:srgbClr val="00B050"/>
                </a:solidFill>
              </a:rPr>
              <a:t> parts from </a:t>
            </a:r>
            <a:r>
              <a:rPr lang="en-US" u="sng" dirty="0" smtClean="0">
                <a:solidFill>
                  <a:srgbClr val="00B050"/>
                </a:solidFill>
              </a:rPr>
              <a:t>newspapers or magazines</a:t>
            </a:r>
            <a:endParaRPr lang="en-GB" u="sng" dirty="0">
              <a:solidFill>
                <a:srgbClr val="00B050"/>
              </a:solidFill>
            </a:endParaRPr>
          </a:p>
        </p:txBody>
      </p:sp>
    </p:spTree>
    <p:extLst>
      <p:ext uri="{BB962C8B-B14F-4D97-AF65-F5344CB8AC3E}">
        <p14:creationId xmlns:p14="http://schemas.microsoft.com/office/powerpoint/2010/main" val="404541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AC0C45-31D4-43D7-A275-98D187EDF5C0}"/>
              </a:ext>
            </a:extLst>
          </p:cNvPr>
          <p:cNvSpPr txBox="1"/>
          <p:nvPr/>
        </p:nvSpPr>
        <p:spPr>
          <a:xfrm>
            <a:off x="266330" y="372862"/>
            <a:ext cx="1053494" cy="369332"/>
          </a:xfrm>
          <a:prstGeom prst="rect">
            <a:avLst/>
          </a:prstGeom>
          <a:noFill/>
        </p:spPr>
        <p:txBody>
          <a:bodyPr wrap="none" rtlCol="0">
            <a:spAutoFit/>
          </a:bodyPr>
          <a:lstStyle/>
          <a:p>
            <a:r>
              <a:rPr lang="en-GB" dirty="0">
                <a:solidFill>
                  <a:srgbClr val="00B050"/>
                </a:solidFill>
              </a:rPr>
              <a:t>Activity </a:t>
            </a:r>
            <a:r>
              <a:rPr lang="en-GB" dirty="0" smtClean="0">
                <a:solidFill>
                  <a:srgbClr val="00B050"/>
                </a:solidFill>
              </a:rPr>
              <a:t>2</a:t>
            </a:r>
            <a:endParaRPr lang="en-GB" dirty="0">
              <a:solidFill>
                <a:srgbClr val="00B050"/>
              </a:solidFill>
            </a:endParaRPr>
          </a:p>
        </p:txBody>
      </p:sp>
      <p:sp>
        <p:nvSpPr>
          <p:cNvPr id="4" name="TextBox 3">
            <a:extLst>
              <a:ext uri="{FF2B5EF4-FFF2-40B4-BE49-F238E27FC236}">
                <a16:creationId xmlns:a16="http://schemas.microsoft.com/office/drawing/2014/main" id="{B5AC0C45-31D4-43D7-A275-98D187EDF5C0}"/>
              </a:ext>
            </a:extLst>
          </p:cNvPr>
          <p:cNvSpPr txBox="1"/>
          <p:nvPr/>
        </p:nvSpPr>
        <p:spPr>
          <a:xfrm>
            <a:off x="4601840" y="372862"/>
            <a:ext cx="2988319" cy="369332"/>
          </a:xfrm>
          <a:prstGeom prst="rect">
            <a:avLst/>
          </a:prstGeom>
          <a:noFill/>
        </p:spPr>
        <p:txBody>
          <a:bodyPr wrap="none" rtlCol="0">
            <a:spAutoFit/>
          </a:bodyPr>
          <a:lstStyle/>
          <a:p>
            <a:r>
              <a:rPr lang="en-US" dirty="0" smtClean="0">
                <a:solidFill>
                  <a:srgbClr val="00B050"/>
                </a:solidFill>
              </a:rPr>
              <a:t>Let’s change our own </a:t>
            </a:r>
            <a:r>
              <a:rPr lang="en-US" dirty="0" err="1" smtClean="0">
                <a:solidFill>
                  <a:srgbClr val="00B050"/>
                </a:solidFill>
              </a:rPr>
              <a:t>colours</a:t>
            </a:r>
            <a:r>
              <a:rPr lang="en-US" dirty="0" smtClean="0">
                <a:solidFill>
                  <a:srgbClr val="00B050"/>
                </a:solidFill>
              </a:rPr>
              <a:t>!</a:t>
            </a:r>
            <a:endParaRPr lang="en-GB" dirty="0">
              <a:solidFill>
                <a:srgbClr val="00B050"/>
              </a:solidFill>
            </a:endParaRPr>
          </a:p>
        </p:txBody>
      </p:sp>
      <p:sp>
        <p:nvSpPr>
          <p:cNvPr id="5" name="TextBox 4"/>
          <p:cNvSpPr txBox="1"/>
          <p:nvPr/>
        </p:nvSpPr>
        <p:spPr>
          <a:xfrm>
            <a:off x="266330" y="1451396"/>
            <a:ext cx="3738716" cy="369332"/>
          </a:xfrm>
          <a:prstGeom prst="rect">
            <a:avLst/>
          </a:prstGeom>
          <a:noFill/>
        </p:spPr>
        <p:txBody>
          <a:bodyPr wrap="none" rtlCol="0">
            <a:spAutoFit/>
          </a:bodyPr>
          <a:lstStyle/>
          <a:p>
            <a:r>
              <a:rPr lang="en-US" dirty="0" smtClean="0"/>
              <a:t>What are the three PRIMARY </a:t>
            </a:r>
            <a:r>
              <a:rPr lang="en-US" dirty="0" err="1" smtClean="0"/>
              <a:t>colours</a:t>
            </a:r>
            <a:r>
              <a:rPr lang="en-US" dirty="0" smtClean="0"/>
              <a:t>?</a:t>
            </a:r>
            <a:endParaRPr lang="en-GB" dirty="0"/>
          </a:p>
        </p:txBody>
      </p:sp>
      <p:sp>
        <p:nvSpPr>
          <p:cNvPr id="6" name="Rectangle 5"/>
          <p:cNvSpPr/>
          <p:nvPr/>
        </p:nvSpPr>
        <p:spPr>
          <a:xfrm>
            <a:off x="266330" y="978197"/>
            <a:ext cx="3836756" cy="369332"/>
          </a:xfrm>
          <a:prstGeom prst="rect">
            <a:avLst/>
          </a:prstGeom>
        </p:spPr>
        <p:txBody>
          <a:bodyPr wrap="none">
            <a:spAutoFit/>
          </a:bodyPr>
          <a:lstStyle/>
          <a:p>
            <a:r>
              <a:rPr lang="en-US" dirty="0"/>
              <a:t>Let’s think about how we make </a:t>
            </a:r>
            <a:r>
              <a:rPr lang="en-US" dirty="0" err="1"/>
              <a:t>colours</a:t>
            </a:r>
            <a:endParaRPr lang="en-US" dirty="0"/>
          </a:p>
        </p:txBody>
      </p:sp>
      <p:pic>
        <p:nvPicPr>
          <p:cNvPr id="7" name="Picture 6"/>
          <p:cNvPicPr>
            <a:picLocks noChangeAspect="1"/>
          </p:cNvPicPr>
          <p:nvPr/>
        </p:nvPicPr>
        <p:blipFill>
          <a:blip r:embed="rId2"/>
          <a:stretch>
            <a:fillRect/>
          </a:stretch>
        </p:blipFill>
        <p:spPr>
          <a:xfrm>
            <a:off x="5438774" y="996454"/>
            <a:ext cx="1008659" cy="1140223"/>
          </a:xfrm>
          <a:prstGeom prst="rect">
            <a:avLst/>
          </a:prstGeom>
        </p:spPr>
      </p:pic>
      <p:pic>
        <p:nvPicPr>
          <p:cNvPr id="9" name="Picture 8"/>
          <p:cNvPicPr>
            <a:picLocks noChangeAspect="1"/>
          </p:cNvPicPr>
          <p:nvPr/>
        </p:nvPicPr>
        <p:blipFill>
          <a:blip r:embed="rId3"/>
          <a:stretch>
            <a:fillRect/>
          </a:stretch>
        </p:blipFill>
        <p:spPr>
          <a:xfrm>
            <a:off x="8996709" y="910729"/>
            <a:ext cx="957495" cy="1184078"/>
          </a:xfrm>
          <a:prstGeom prst="rect">
            <a:avLst/>
          </a:prstGeom>
        </p:spPr>
      </p:pic>
      <p:pic>
        <p:nvPicPr>
          <p:cNvPr id="10" name="Picture 9"/>
          <p:cNvPicPr>
            <a:picLocks noChangeAspect="1"/>
          </p:cNvPicPr>
          <p:nvPr/>
        </p:nvPicPr>
        <p:blipFill>
          <a:blip r:embed="rId4"/>
          <a:stretch>
            <a:fillRect/>
          </a:stretch>
        </p:blipFill>
        <p:spPr>
          <a:xfrm>
            <a:off x="7241554" y="929779"/>
            <a:ext cx="972113" cy="1191387"/>
          </a:xfrm>
          <a:prstGeom prst="rect">
            <a:avLst/>
          </a:prstGeom>
        </p:spPr>
      </p:pic>
      <p:sp>
        <p:nvSpPr>
          <p:cNvPr id="11" name="TextBox 10"/>
          <p:cNvSpPr txBox="1"/>
          <p:nvPr/>
        </p:nvSpPr>
        <p:spPr>
          <a:xfrm>
            <a:off x="415636" y="2482354"/>
            <a:ext cx="5646482" cy="369332"/>
          </a:xfrm>
          <a:prstGeom prst="rect">
            <a:avLst/>
          </a:prstGeom>
          <a:noFill/>
        </p:spPr>
        <p:txBody>
          <a:bodyPr wrap="none" rtlCol="0">
            <a:spAutoFit/>
          </a:bodyPr>
          <a:lstStyle/>
          <a:p>
            <a:r>
              <a:rPr lang="en-US" dirty="0" smtClean="0"/>
              <a:t>What happens if we mix these PRIMARY </a:t>
            </a:r>
            <a:r>
              <a:rPr lang="en-US" dirty="0" err="1" smtClean="0"/>
              <a:t>colours</a:t>
            </a:r>
            <a:r>
              <a:rPr lang="en-US" dirty="0" smtClean="0"/>
              <a:t> together?</a:t>
            </a:r>
            <a:endParaRPr lang="en-GB" dirty="0"/>
          </a:p>
        </p:txBody>
      </p:sp>
      <p:pic>
        <p:nvPicPr>
          <p:cNvPr id="13" name="Picture 12"/>
          <p:cNvPicPr>
            <a:picLocks noChangeAspect="1"/>
          </p:cNvPicPr>
          <p:nvPr/>
        </p:nvPicPr>
        <p:blipFill>
          <a:blip r:embed="rId5"/>
          <a:stretch>
            <a:fillRect/>
          </a:stretch>
        </p:blipFill>
        <p:spPr>
          <a:xfrm>
            <a:off x="1999316" y="2955553"/>
            <a:ext cx="2602524" cy="1714422"/>
          </a:xfrm>
          <a:prstGeom prst="rect">
            <a:avLst/>
          </a:prstGeom>
        </p:spPr>
      </p:pic>
      <p:pic>
        <p:nvPicPr>
          <p:cNvPr id="14" name="Picture 13"/>
          <p:cNvPicPr>
            <a:picLocks noChangeAspect="1"/>
          </p:cNvPicPr>
          <p:nvPr/>
        </p:nvPicPr>
        <p:blipFill>
          <a:blip r:embed="rId6"/>
          <a:stretch>
            <a:fillRect/>
          </a:stretch>
        </p:blipFill>
        <p:spPr>
          <a:xfrm>
            <a:off x="4733996" y="2955553"/>
            <a:ext cx="1018411" cy="1725218"/>
          </a:xfrm>
          <a:prstGeom prst="rect">
            <a:avLst/>
          </a:prstGeom>
        </p:spPr>
      </p:pic>
      <p:pic>
        <p:nvPicPr>
          <p:cNvPr id="15" name="Picture 14"/>
          <p:cNvPicPr>
            <a:picLocks noChangeAspect="1"/>
          </p:cNvPicPr>
          <p:nvPr/>
        </p:nvPicPr>
        <p:blipFill>
          <a:blip r:embed="rId7"/>
          <a:stretch>
            <a:fillRect/>
          </a:stretch>
        </p:blipFill>
        <p:spPr>
          <a:xfrm>
            <a:off x="2071159" y="4420594"/>
            <a:ext cx="2537619" cy="1038117"/>
          </a:xfrm>
          <a:prstGeom prst="rect">
            <a:avLst/>
          </a:prstGeom>
        </p:spPr>
      </p:pic>
      <p:pic>
        <p:nvPicPr>
          <p:cNvPr id="16" name="Picture 15"/>
          <p:cNvPicPr>
            <a:picLocks noChangeAspect="1"/>
          </p:cNvPicPr>
          <p:nvPr/>
        </p:nvPicPr>
        <p:blipFill>
          <a:blip r:embed="rId8"/>
          <a:stretch>
            <a:fillRect/>
          </a:stretch>
        </p:blipFill>
        <p:spPr>
          <a:xfrm>
            <a:off x="4596239" y="4420594"/>
            <a:ext cx="1053496" cy="938150"/>
          </a:xfrm>
          <a:prstGeom prst="rect">
            <a:avLst/>
          </a:prstGeom>
        </p:spPr>
      </p:pic>
      <p:pic>
        <p:nvPicPr>
          <p:cNvPr id="17" name="Picture 16"/>
          <p:cNvPicPr>
            <a:picLocks noChangeAspect="1"/>
          </p:cNvPicPr>
          <p:nvPr/>
        </p:nvPicPr>
        <p:blipFill>
          <a:blip r:embed="rId9"/>
          <a:stretch>
            <a:fillRect/>
          </a:stretch>
        </p:blipFill>
        <p:spPr>
          <a:xfrm>
            <a:off x="2118785" y="5495388"/>
            <a:ext cx="2499170" cy="953529"/>
          </a:xfrm>
          <a:prstGeom prst="rect">
            <a:avLst/>
          </a:prstGeom>
        </p:spPr>
      </p:pic>
      <p:pic>
        <p:nvPicPr>
          <p:cNvPr id="18" name="Picture 17"/>
          <p:cNvPicPr>
            <a:picLocks noChangeAspect="1"/>
          </p:cNvPicPr>
          <p:nvPr/>
        </p:nvPicPr>
        <p:blipFill>
          <a:blip r:embed="rId10"/>
          <a:stretch>
            <a:fillRect/>
          </a:stretch>
        </p:blipFill>
        <p:spPr>
          <a:xfrm>
            <a:off x="4604131" y="5458603"/>
            <a:ext cx="1061186" cy="938150"/>
          </a:xfrm>
          <a:prstGeom prst="rect">
            <a:avLst/>
          </a:prstGeom>
        </p:spPr>
      </p:pic>
      <p:sp>
        <p:nvSpPr>
          <p:cNvPr id="19" name="TextBox 18"/>
          <p:cNvSpPr txBox="1"/>
          <p:nvPr/>
        </p:nvSpPr>
        <p:spPr>
          <a:xfrm>
            <a:off x="2609568" y="6554420"/>
            <a:ext cx="2987036" cy="369332"/>
          </a:xfrm>
          <a:prstGeom prst="rect">
            <a:avLst/>
          </a:prstGeom>
          <a:noFill/>
        </p:spPr>
        <p:txBody>
          <a:bodyPr wrap="none" rtlCol="0">
            <a:spAutoFit/>
          </a:bodyPr>
          <a:lstStyle/>
          <a:p>
            <a:r>
              <a:rPr lang="en-US" dirty="0" smtClean="0"/>
              <a:t>We make SECONDARY </a:t>
            </a:r>
            <a:r>
              <a:rPr lang="en-US" dirty="0" err="1" smtClean="0"/>
              <a:t>colours</a:t>
            </a:r>
            <a:endParaRPr lang="en-GB" dirty="0"/>
          </a:p>
        </p:txBody>
      </p:sp>
      <p:pic>
        <p:nvPicPr>
          <p:cNvPr id="20" name="Picture 19"/>
          <p:cNvPicPr>
            <a:picLocks noChangeAspect="1"/>
          </p:cNvPicPr>
          <p:nvPr/>
        </p:nvPicPr>
        <p:blipFill>
          <a:blip r:embed="rId11"/>
          <a:stretch>
            <a:fillRect/>
          </a:stretch>
        </p:blipFill>
        <p:spPr>
          <a:xfrm>
            <a:off x="7590159" y="2435153"/>
            <a:ext cx="4391025" cy="3571875"/>
          </a:xfrm>
          <a:prstGeom prst="rect">
            <a:avLst/>
          </a:prstGeom>
        </p:spPr>
      </p:pic>
      <p:sp>
        <p:nvSpPr>
          <p:cNvPr id="21" name="TextBox 20"/>
          <p:cNvSpPr txBox="1"/>
          <p:nvPr/>
        </p:nvSpPr>
        <p:spPr>
          <a:xfrm>
            <a:off x="7590159" y="6184435"/>
            <a:ext cx="4391025" cy="646331"/>
          </a:xfrm>
          <a:prstGeom prst="rect">
            <a:avLst/>
          </a:prstGeom>
          <a:noFill/>
        </p:spPr>
        <p:txBody>
          <a:bodyPr wrap="square" rtlCol="0">
            <a:spAutoFit/>
          </a:bodyPr>
          <a:lstStyle/>
          <a:p>
            <a:r>
              <a:rPr lang="en-US" dirty="0" smtClean="0"/>
              <a:t>We can use a </a:t>
            </a:r>
            <a:r>
              <a:rPr lang="en-US" b="1" dirty="0" err="1" smtClean="0">
                <a:solidFill>
                  <a:srgbClr val="00B0F0"/>
                </a:solidFill>
                <a:latin typeface="Arial Black" panose="020B0A04020102020204" pitchFamily="34" charset="0"/>
              </a:rPr>
              <a:t>colour</a:t>
            </a:r>
            <a:r>
              <a:rPr lang="en-US" b="1" dirty="0" smtClean="0">
                <a:solidFill>
                  <a:srgbClr val="00B0F0"/>
                </a:solidFill>
                <a:latin typeface="Arial Black" panose="020B0A04020102020204" pitchFamily="34" charset="0"/>
              </a:rPr>
              <a:t> wheel </a:t>
            </a:r>
            <a:r>
              <a:rPr lang="en-US" dirty="0" smtClean="0"/>
              <a:t>to see how even more </a:t>
            </a:r>
            <a:r>
              <a:rPr lang="en-US" dirty="0" err="1" smtClean="0"/>
              <a:t>colours</a:t>
            </a:r>
            <a:r>
              <a:rPr lang="en-US" dirty="0" smtClean="0"/>
              <a:t> are made</a:t>
            </a:r>
            <a:endParaRPr lang="en-GB" dirty="0"/>
          </a:p>
        </p:txBody>
      </p:sp>
    </p:spTree>
    <p:extLst>
      <p:ext uri="{BB962C8B-B14F-4D97-AF65-F5344CB8AC3E}">
        <p14:creationId xmlns:p14="http://schemas.microsoft.com/office/powerpoint/2010/main" val="183653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4085</TotalTime>
  <Words>1463</Words>
  <Application>Microsoft Office PowerPoint</Application>
  <PresentationFormat>Widescreen</PresentationFormat>
  <Paragraphs>129</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Black</vt:lpstr>
      <vt:lpstr>Calibri</vt:lpstr>
      <vt:lpstr>Calibri Light</vt:lpstr>
      <vt:lpstr>Frutiger 65 Bold</vt:lpstr>
      <vt:lpstr>myriad-pro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Green</dc:creator>
  <cp:lastModifiedBy>Anne-Marie Kucukkaramuklu</cp:lastModifiedBy>
  <cp:revision>115</cp:revision>
  <dcterms:created xsi:type="dcterms:W3CDTF">2020-06-05T14:07:21Z</dcterms:created>
  <dcterms:modified xsi:type="dcterms:W3CDTF">2020-06-29T10:57:02Z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