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9" r:id="rId2"/>
    <p:sldId id="257" r:id="rId3"/>
    <p:sldId id="260" r:id="rId4"/>
    <p:sldId id="265" r:id="rId5"/>
    <p:sldId id="269" r:id="rId6"/>
    <p:sldId id="270" r:id="rId7"/>
    <p:sldId id="271" r:id="rId8"/>
    <p:sldId id="281" r:id="rId9"/>
    <p:sldId id="272" r:id="rId10"/>
    <p:sldId id="273" r:id="rId11"/>
    <p:sldId id="274" r:id="rId12"/>
    <p:sldId id="275" r:id="rId13"/>
    <p:sldId id="278" r:id="rId14"/>
    <p:sldId id="279" r:id="rId15"/>
    <p:sldId id="280"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54" y="11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85E41-35ED-4521-AE30-C9E84AF5F407}" type="datetimeFigureOut">
              <a:rPr lang="en-GB" smtClean="0"/>
              <a:t>18/06/2020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EAE6C-267F-42CE-B46B-46C988EAE0D8}" type="slidenum">
              <a:rPr lang="en-GB" smtClean="0"/>
              <a:t>‹#›</a:t>
            </a:fld>
            <a:endParaRPr lang="en-GB"/>
          </a:p>
        </p:txBody>
      </p:sp>
    </p:spTree>
    <p:extLst>
      <p:ext uri="{BB962C8B-B14F-4D97-AF65-F5344CB8AC3E}">
        <p14:creationId xmlns:p14="http://schemas.microsoft.com/office/powerpoint/2010/main" val="539681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F731B8-660F-4373-8D82-A3298A6A9405}" type="slidenum">
              <a:rPr lang="en-GB" smtClean="0"/>
              <a:t>1</a:t>
            </a:fld>
            <a:endParaRPr lang="en-GB"/>
          </a:p>
        </p:txBody>
      </p:sp>
    </p:spTree>
    <p:extLst>
      <p:ext uri="{BB962C8B-B14F-4D97-AF65-F5344CB8AC3E}">
        <p14:creationId xmlns:p14="http://schemas.microsoft.com/office/powerpoint/2010/main" val="2550273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0192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3583055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128033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E309719-5920-46A9-BEF6-05D9E821DED6}"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43806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309719-5920-46A9-BEF6-05D9E821DED6}" type="datetimeFigureOut">
              <a:rPr lang="en-GB" smtClean="0"/>
              <a:t>18/06/2020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13239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E309719-5920-46A9-BEF6-05D9E821DED6}"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592944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E309719-5920-46A9-BEF6-05D9E821DED6}" type="datetimeFigureOut">
              <a:rPr lang="en-GB" smtClean="0"/>
              <a:t>18/06/2020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425113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E309719-5920-46A9-BEF6-05D9E821DED6}" type="datetimeFigureOut">
              <a:rPr lang="en-GB" smtClean="0"/>
              <a:t>18/06/2020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80439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09719-5920-46A9-BEF6-05D9E821DED6}" type="datetimeFigureOut">
              <a:rPr lang="en-GB" smtClean="0"/>
              <a:t>18/06/2020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82126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309719-5920-46A9-BEF6-05D9E821DED6}"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838758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E309719-5920-46A9-BEF6-05D9E821DED6}" type="datetimeFigureOut">
              <a:rPr lang="en-GB" smtClean="0"/>
              <a:t>18/06/2020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11D779-A31B-4703-90EF-EF46550DBEDA}" type="slidenum">
              <a:rPr lang="en-GB" smtClean="0"/>
              <a:t>‹#›</a:t>
            </a:fld>
            <a:endParaRPr lang="en-GB"/>
          </a:p>
        </p:txBody>
      </p:sp>
    </p:spTree>
    <p:extLst>
      <p:ext uri="{BB962C8B-B14F-4D97-AF65-F5344CB8AC3E}">
        <p14:creationId xmlns:p14="http://schemas.microsoft.com/office/powerpoint/2010/main" val="279043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09719-5920-46A9-BEF6-05D9E821DED6}" type="datetimeFigureOut">
              <a:rPr lang="en-GB" smtClean="0"/>
              <a:t>18/06/2020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1D779-A31B-4703-90EF-EF46550DBEDA}" type="slidenum">
              <a:rPr lang="en-GB" smtClean="0"/>
              <a:t>‹#›</a:t>
            </a:fld>
            <a:endParaRPr lang="en-GB"/>
          </a:p>
        </p:txBody>
      </p:sp>
    </p:spTree>
    <p:extLst>
      <p:ext uri="{BB962C8B-B14F-4D97-AF65-F5344CB8AC3E}">
        <p14:creationId xmlns:p14="http://schemas.microsoft.com/office/powerpoint/2010/main" val="27499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1N6DWqb2d-I" TargetMode="Externa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Smith\Downloads\P4864_017.p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5882" y="993502"/>
            <a:ext cx="6411234" cy="44644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4771" y="70172"/>
            <a:ext cx="2520280" cy="923330"/>
          </a:xfrm>
          <a:prstGeom prst="rect">
            <a:avLst/>
          </a:prstGeom>
          <a:noFill/>
        </p:spPr>
        <p:txBody>
          <a:bodyPr wrap="square" rtlCol="0">
            <a:spAutoFit/>
          </a:bodyPr>
          <a:lstStyle/>
          <a:p>
            <a:r>
              <a:rPr lang="en-GB" sz="5400" dirty="0">
                <a:latin typeface="Frutiger 65 Bold" panose="020B0800000000000000" pitchFamily="34" charset="0"/>
              </a:rPr>
              <a:t>Look</a:t>
            </a:r>
          </a:p>
        </p:txBody>
      </p:sp>
      <p:sp>
        <p:nvSpPr>
          <p:cNvPr id="4" name="TextBox 3"/>
          <p:cNvSpPr txBox="1"/>
          <p:nvPr/>
        </p:nvSpPr>
        <p:spPr>
          <a:xfrm>
            <a:off x="3390635" y="4534668"/>
            <a:ext cx="2448272" cy="923330"/>
          </a:xfrm>
          <a:prstGeom prst="rect">
            <a:avLst/>
          </a:prstGeom>
          <a:noFill/>
        </p:spPr>
        <p:txBody>
          <a:bodyPr wrap="square" rtlCol="0">
            <a:spAutoFit/>
          </a:bodyPr>
          <a:lstStyle/>
          <a:p>
            <a:r>
              <a:rPr lang="en-GB" sz="5400" dirty="0">
                <a:latin typeface="Frutiger 65 Bold" panose="020B0800000000000000" pitchFamily="34" charset="0"/>
              </a:rPr>
              <a:t>Think</a:t>
            </a:r>
          </a:p>
        </p:txBody>
      </p:sp>
      <p:sp>
        <p:nvSpPr>
          <p:cNvPr id="5" name="TextBox 4"/>
          <p:cNvSpPr txBox="1"/>
          <p:nvPr/>
        </p:nvSpPr>
        <p:spPr>
          <a:xfrm>
            <a:off x="9367947" y="138716"/>
            <a:ext cx="3240360" cy="923330"/>
          </a:xfrm>
          <a:prstGeom prst="rect">
            <a:avLst/>
          </a:prstGeom>
          <a:noFill/>
        </p:spPr>
        <p:txBody>
          <a:bodyPr wrap="square" rtlCol="0">
            <a:spAutoFit/>
          </a:bodyPr>
          <a:lstStyle/>
          <a:p>
            <a:r>
              <a:rPr lang="en-GB" sz="5400" dirty="0">
                <a:latin typeface="Frutiger 65 Bold" panose="020B0800000000000000" pitchFamily="34" charset="0"/>
              </a:rPr>
              <a:t>Imagine</a:t>
            </a:r>
          </a:p>
        </p:txBody>
      </p:sp>
      <p:pic>
        <p:nvPicPr>
          <p:cNvPr id="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9379" y="457020"/>
            <a:ext cx="3401592" cy="3975644"/>
          </a:xfrm>
          <a:prstGeom prst="rect">
            <a:avLst/>
          </a:prstGeom>
        </p:spPr>
      </p:pic>
      <p:sp>
        <p:nvSpPr>
          <p:cNvPr id="7" name="TextBox 6"/>
          <p:cNvSpPr txBox="1"/>
          <p:nvPr/>
        </p:nvSpPr>
        <p:spPr>
          <a:xfrm>
            <a:off x="7343203" y="5533676"/>
            <a:ext cx="3240360" cy="1107996"/>
          </a:xfrm>
          <a:prstGeom prst="rect">
            <a:avLst/>
          </a:prstGeom>
          <a:noFill/>
        </p:spPr>
        <p:txBody>
          <a:bodyPr wrap="square" rtlCol="0">
            <a:spAutoFit/>
          </a:bodyPr>
          <a:lstStyle/>
          <a:p>
            <a:r>
              <a:rPr lang="en-GB" sz="6600" dirty="0" smtClean="0">
                <a:solidFill>
                  <a:srgbClr val="FF0000"/>
                </a:solidFill>
                <a:latin typeface="Frutiger 65 Bold" panose="020B0800000000000000" pitchFamily="34" charset="0"/>
              </a:rPr>
              <a:t>Create!</a:t>
            </a:r>
            <a:endParaRPr lang="en-GB" sz="6600" dirty="0">
              <a:solidFill>
                <a:srgbClr val="FF0000"/>
              </a:solidFill>
              <a:latin typeface="Frutiger 65 Bold" panose="020B0800000000000000" pitchFamily="34" charset="0"/>
            </a:endParaRPr>
          </a:p>
        </p:txBody>
      </p:sp>
    </p:spTree>
    <p:extLst>
      <p:ext uri="{BB962C8B-B14F-4D97-AF65-F5344CB8AC3E}">
        <p14:creationId xmlns:p14="http://schemas.microsoft.com/office/powerpoint/2010/main" val="28271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48" y="159029"/>
            <a:ext cx="1053494" cy="369332"/>
          </a:xfrm>
          <a:prstGeom prst="rect">
            <a:avLst/>
          </a:prstGeom>
          <a:noFill/>
        </p:spPr>
        <p:txBody>
          <a:bodyPr wrap="none" rtlCol="0">
            <a:spAutoFit/>
          </a:bodyPr>
          <a:lstStyle/>
          <a:p>
            <a:r>
              <a:rPr lang="en-US" dirty="0" smtClean="0">
                <a:solidFill>
                  <a:srgbClr val="00B050"/>
                </a:solidFill>
              </a:rPr>
              <a:t>Activity 1</a:t>
            </a:r>
            <a:endParaRPr lang="en-GB" dirty="0">
              <a:solidFill>
                <a:srgbClr val="00B050"/>
              </a:solidFill>
            </a:endParaRPr>
          </a:p>
        </p:txBody>
      </p:sp>
      <p:sp>
        <p:nvSpPr>
          <p:cNvPr id="3" name="TextBox 2"/>
          <p:cNvSpPr txBox="1"/>
          <p:nvPr/>
        </p:nvSpPr>
        <p:spPr>
          <a:xfrm>
            <a:off x="3988905" y="93632"/>
            <a:ext cx="3821880" cy="369332"/>
          </a:xfrm>
          <a:prstGeom prst="rect">
            <a:avLst/>
          </a:prstGeom>
          <a:noFill/>
        </p:spPr>
        <p:txBody>
          <a:bodyPr wrap="none" rtlCol="0">
            <a:spAutoFit/>
          </a:bodyPr>
          <a:lstStyle/>
          <a:p>
            <a:r>
              <a:rPr lang="en-US" dirty="0" smtClean="0">
                <a:latin typeface="Algerian" panose="04020705040A02060702" pitchFamily="82" charset="0"/>
              </a:rPr>
              <a:t>make your own BATTLE helmet</a:t>
            </a:r>
            <a:endParaRPr lang="en-GB" dirty="0">
              <a:latin typeface="Algerian" panose="04020705040A02060702" pitchFamily="82" charset="0"/>
            </a:endParaRPr>
          </a:p>
        </p:txBody>
      </p:sp>
      <p:sp>
        <p:nvSpPr>
          <p:cNvPr id="4" name="TextBox 3"/>
          <p:cNvSpPr txBox="1"/>
          <p:nvPr/>
        </p:nvSpPr>
        <p:spPr>
          <a:xfrm>
            <a:off x="602576" y="501854"/>
            <a:ext cx="11589424" cy="6278642"/>
          </a:xfrm>
          <a:prstGeom prst="rect">
            <a:avLst/>
          </a:prstGeom>
          <a:noFill/>
        </p:spPr>
        <p:txBody>
          <a:bodyPr wrap="square" rtlCol="0">
            <a:spAutoFit/>
          </a:bodyPr>
          <a:lstStyle/>
          <a:p>
            <a:r>
              <a:rPr lang="en-US" sz="1700" dirty="0" smtClean="0"/>
              <a:t>You will need </a:t>
            </a:r>
            <a:r>
              <a:rPr lang="en-US" sz="1700" dirty="0"/>
              <a:t> </a:t>
            </a:r>
            <a:r>
              <a:rPr lang="en-US" sz="1700" dirty="0" smtClean="0"/>
              <a:t>lots of cardboard, some glue, tape or staples, a piece of string.</a:t>
            </a:r>
          </a:p>
          <a:p>
            <a:endParaRPr lang="en-US" sz="1700" dirty="0"/>
          </a:p>
          <a:p>
            <a:r>
              <a:rPr lang="en-US" sz="1700" dirty="0" smtClean="0"/>
              <a:t>Cut a long, wide strip of cardboard.  Wrap it around your head just above your eyes and mark where</a:t>
            </a:r>
          </a:p>
          <a:p>
            <a:r>
              <a:rPr lang="en-US" sz="1700" dirty="0" smtClean="0"/>
              <a:t>it starts to overlap. This is your headband.  Cut it a little longer than this length, then tape or staple it</a:t>
            </a:r>
          </a:p>
          <a:p>
            <a:r>
              <a:rPr lang="en-US" sz="1700" dirty="0"/>
              <a:t>s</a:t>
            </a:r>
            <a:r>
              <a:rPr lang="en-US" sz="1700" dirty="0" smtClean="0"/>
              <a:t>o it fits your head size.</a:t>
            </a:r>
          </a:p>
          <a:p>
            <a:endParaRPr lang="en-US" sz="1700" dirty="0"/>
          </a:p>
          <a:p>
            <a:r>
              <a:rPr lang="en-US" sz="1700" dirty="0" smtClean="0"/>
              <a:t>Take 2 narrower strips of cardboard.  Tape/ staple the first one to the front of the headband .  Put the head band on your head then wrap the narrow strip of cardboard across the top of your head to the back and mark where it starts to overlap the headband and tape/ staple it to the </a:t>
            </a:r>
            <a:r>
              <a:rPr lang="en-US" sz="1700" dirty="0" smtClean="0">
                <a:latin typeface="Arial Black" panose="020B0A04020102020204" pitchFamily="34" charset="0"/>
              </a:rPr>
              <a:t>headband</a:t>
            </a:r>
            <a:r>
              <a:rPr lang="en-US" sz="1700" dirty="0" smtClean="0"/>
              <a:t>.  Do the same with the second band going from ear to ear.  The two narrow strips should form a cross and this gives you the basis for your helmet.</a:t>
            </a:r>
          </a:p>
          <a:p>
            <a:endParaRPr lang="en-US" sz="1700" dirty="0"/>
          </a:p>
          <a:p>
            <a:r>
              <a:rPr lang="en-US" sz="1700" dirty="0" smtClean="0"/>
              <a:t>Using a large piece of cardboard, about A4 size, mark out the front of your helmet – you will need to make sure that you leave some spaces for eyes and that you have a central nose piece and covering for the rest of your face.  Mark the </a:t>
            </a:r>
            <a:r>
              <a:rPr lang="en-US" sz="1700" dirty="0" err="1" smtClean="0"/>
              <a:t>centre</a:t>
            </a:r>
            <a:r>
              <a:rPr lang="en-US" sz="1700" dirty="0" smtClean="0"/>
              <a:t> line down the middle of your piece of cardboard.  Take a piece of string then carefully take it from the outside edge of your right eye to the outside edge of your left eye – this is the eye width  - you can mark this on your cardboard.  Draw in the gaps for your eye spaces and then mark where your nose and cheek protectors will go.  (You can design your own or use the template on the next page to help you).  Glue, staple or tape this </a:t>
            </a:r>
            <a:r>
              <a:rPr lang="en-US" sz="1700" dirty="0" smtClean="0">
                <a:latin typeface="Arial Black" panose="020B0A04020102020204" pitchFamily="34" charset="0"/>
              </a:rPr>
              <a:t>facemask</a:t>
            </a:r>
            <a:r>
              <a:rPr lang="en-US" sz="1700" dirty="0" smtClean="0"/>
              <a:t> to your headband.</a:t>
            </a:r>
          </a:p>
          <a:p>
            <a:endParaRPr lang="en-US" sz="1700" dirty="0"/>
          </a:p>
          <a:p>
            <a:r>
              <a:rPr lang="en-US" sz="1700" dirty="0" smtClean="0"/>
              <a:t>You can use your imagination to add </a:t>
            </a:r>
            <a:r>
              <a:rPr lang="en-US" sz="1700" dirty="0" smtClean="0">
                <a:latin typeface="Arial Black" panose="020B0A04020102020204" pitchFamily="34" charset="0"/>
              </a:rPr>
              <a:t>extra details </a:t>
            </a:r>
            <a:r>
              <a:rPr lang="en-US" sz="1700" dirty="0" smtClean="0"/>
              <a:t>and make the helmet your own – look at the helmets in the picture of Battle of San Romano for inspiration.  You could use more cardboard, feathers, textiles etc.</a:t>
            </a:r>
            <a:r>
              <a:rPr lang="en-US" sz="1700" dirty="0"/>
              <a:t> Maybe use </a:t>
            </a:r>
            <a:r>
              <a:rPr lang="en-US" sz="1700" dirty="0" smtClean="0"/>
              <a:t>recycled materials.</a:t>
            </a:r>
          </a:p>
          <a:p>
            <a:endParaRPr lang="en-US" sz="1700" dirty="0"/>
          </a:p>
          <a:p>
            <a:r>
              <a:rPr lang="en-US" sz="1700" dirty="0" smtClean="0"/>
              <a:t>How will you </a:t>
            </a:r>
            <a:r>
              <a:rPr lang="en-US" sz="1700" dirty="0" smtClean="0">
                <a:latin typeface="Arial Black" panose="020B0A04020102020204" pitchFamily="34" charset="0"/>
              </a:rPr>
              <a:t>decorate</a:t>
            </a:r>
            <a:r>
              <a:rPr lang="en-US" sz="1700" dirty="0" smtClean="0"/>
              <a:t> your helmet? – you could wrap it with </a:t>
            </a:r>
            <a:r>
              <a:rPr lang="en-US" sz="1700" dirty="0" err="1" smtClean="0"/>
              <a:t>aluminium</a:t>
            </a:r>
            <a:r>
              <a:rPr lang="en-US" sz="1700" dirty="0" smtClean="0"/>
              <a:t> foil for a metal effect, paint it or even collage from newspaper or magazines cut up into small pieces.  </a:t>
            </a:r>
            <a:r>
              <a:rPr lang="en-US" sz="2800" dirty="0" smtClean="0">
                <a:solidFill>
                  <a:srgbClr val="7030A0"/>
                </a:solidFill>
                <a:latin typeface="Algerian" panose="04020705040A02060702" pitchFamily="82" charset="0"/>
              </a:rPr>
              <a:t>Have fun!!!</a:t>
            </a:r>
          </a:p>
        </p:txBody>
      </p:sp>
      <p:pic>
        <p:nvPicPr>
          <p:cNvPr id="5" name="Picture 4"/>
          <p:cNvPicPr>
            <a:picLocks noChangeAspect="1"/>
          </p:cNvPicPr>
          <p:nvPr/>
        </p:nvPicPr>
        <p:blipFill>
          <a:blip r:embed="rId2"/>
          <a:stretch>
            <a:fillRect/>
          </a:stretch>
        </p:blipFill>
        <p:spPr>
          <a:xfrm>
            <a:off x="10085731" y="-526503"/>
            <a:ext cx="2000250" cy="2669755"/>
          </a:xfrm>
          <a:prstGeom prst="rect">
            <a:avLst/>
          </a:prstGeom>
        </p:spPr>
      </p:pic>
    </p:spTree>
    <p:extLst>
      <p:ext uri="{BB962C8B-B14F-4D97-AF65-F5344CB8AC3E}">
        <p14:creationId xmlns:p14="http://schemas.microsoft.com/office/powerpoint/2010/main" val="1002969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671682" y="-1329290"/>
            <a:ext cx="6854079" cy="9520504"/>
          </a:xfrm>
          <a:prstGeom prst="rect">
            <a:avLst/>
          </a:prstGeom>
        </p:spPr>
      </p:pic>
    </p:spTree>
    <p:extLst>
      <p:ext uri="{BB962C8B-B14F-4D97-AF65-F5344CB8AC3E}">
        <p14:creationId xmlns:p14="http://schemas.microsoft.com/office/powerpoint/2010/main" val="3833221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48" y="291550"/>
            <a:ext cx="1053494" cy="369332"/>
          </a:xfrm>
          <a:prstGeom prst="rect">
            <a:avLst/>
          </a:prstGeom>
          <a:noFill/>
        </p:spPr>
        <p:txBody>
          <a:bodyPr wrap="none" rtlCol="0">
            <a:spAutoFit/>
          </a:bodyPr>
          <a:lstStyle/>
          <a:p>
            <a:r>
              <a:rPr lang="en-US" dirty="0" smtClean="0">
                <a:solidFill>
                  <a:srgbClr val="00B050"/>
                </a:solidFill>
              </a:rPr>
              <a:t>Activity 2</a:t>
            </a:r>
            <a:endParaRPr lang="en-GB" dirty="0">
              <a:solidFill>
                <a:srgbClr val="00B050"/>
              </a:solidFill>
            </a:endParaRPr>
          </a:p>
        </p:txBody>
      </p:sp>
      <p:sp>
        <p:nvSpPr>
          <p:cNvPr id="4" name="Rectangle 3"/>
          <p:cNvSpPr/>
          <p:nvPr/>
        </p:nvSpPr>
        <p:spPr>
          <a:xfrm>
            <a:off x="4664767" y="244949"/>
            <a:ext cx="2173356" cy="369332"/>
          </a:xfrm>
          <a:prstGeom prst="rect">
            <a:avLst/>
          </a:prstGeom>
        </p:spPr>
        <p:txBody>
          <a:bodyPr wrap="square">
            <a:spAutoFit/>
          </a:bodyPr>
          <a:lstStyle/>
          <a:p>
            <a:r>
              <a:rPr lang="en-US" dirty="0" smtClean="0">
                <a:latin typeface="Algerian" panose="04020705040A02060702" pitchFamily="82" charset="0"/>
              </a:rPr>
              <a:t> </a:t>
            </a:r>
            <a:r>
              <a:rPr lang="en-US" dirty="0">
                <a:latin typeface="Algerian" panose="04020705040A02060702" pitchFamily="82" charset="0"/>
              </a:rPr>
              <a:t>make </a:t>
            </a:r>
            <a:r>
              <a:rPr lang="en-US" dirty="0" smtClean="0">
                <a:latin typeface="Algerian" panose="04020705040A02060702" pitchFamily="82" charset="0"/>
              </a:rPr>
              <a:t>a trumpet</a:t>
            </a:r>
            <a:endParaRPr lang="en-GB" dirty="0">
              <a:latin typeface="Algerian" panose="04020705040A02060702" pitchFamily="82" charset="0"/>
            </a:endParaRPr>
          </a:p>
        </p:txBody>
      </p:sp>
      <p:sp>
        <p:nvSpPr>
          <p:cNvPr id="6" name="TextBox 5"/>
          <p:cNvSpPr txBox="1"/>
          <p:nvPr/>
        </p:nvSpPr>
        <p:spPr>
          <a:xfrm>
            <a:off x="3812524" y="6321070"/>
            <a:ext cx="5099153" cy="369332"/>
          </a:xfrm>
          <a:prstGeom prst="rect">
            <a:avLst/>
          </a:prstGeom>
          <a:noFill/>
        </p:spPr>
        <p:txBody>
          <a:bodyPr wrap="none" rtlCol="0">
            <a:spAutoFit/>
          </a:bodyPr>
          <a:lstStyle/>
          <a:p>
            <a:r>
              <a:rPr lang="en-GB" dirty="0" smtClean="0">
                <a:hlinkClick r:id="rId2"/>
              </a:rPr>
              <a:t>https</a:t>
            </a:r>
            <a:r>
              <a:rPr lang="en-GB" dirty="0">
                <a:hlinkClick r:id="rId2"/>
              </a:rPr>
              <a:t>://www.youtube.com/watch?v=1N6DWqb2d-I</a:t>
            </a:r>
            <a:endParaRPr lang="en-GB" dirty="0"/>
          </a:p>
        </p:txBody>
      </p:sp>
      <p:sp>
        <p:nvSpPr>
          <p:cNvPr id="7" name="TextBox 6"/>
          <p:cNvSpPr txBox="1"/>
          <p:nvPr/>
        </p:nvSpPr>
        <p:spPr>
          <a:xfrm>
            <a:off x="384313" y="634092"/>
            <a:ext cx="11330608" cy="5632311"/>
          </a:xfrm>
          <a:prstGeom prst="rect">
            <a:avLst/>
          </a:prstGeom>
          <a:noFill/>
        </p:spPr>
        <p:txBody>
          <a:bodyPr wrap="square" rtlCol="0">
            <a:spAutoFit/>
          </a:bodyPr>
          <a:lstStyle/>
          <a:p>
            <a:r>
              <a:rPr lang="en-US" dirty="0" smtClean="0">
                <a:solidFill>
                  <a:srgbClr val="7030A0"/>
                </a:solidFill>
              </a:rPr>
              <a:t>You will need:</a:t>
            </a:r>
          </a:p>
          <a:p>
            <a:r>
              <a:rPr lang="en-US" dirty="0">
                <a:solidFill>
                  <a:srgbClr val="7030A0"/>
                </a:solidFill>
              </a:rPr>
              <a:t>2</a:t>
            </a:r>
            <a:r>
              <a:rPr lang="en-US" dirty="0" smtClean="0">
                <a:solidFill>
                  <a:srgbClr val="7030A0"/>
                </a:solidFill>
              </a:rPr>
              <a:t> pieces of A4 paper/ thin card</a:t>
            </a:r>
          </a:p>
          <a:p>
            <a:r>
              <a:rPr lang="en-US" dirty="0" smtClean="0">
                <a:solidFill>
                  <a:srgbClr val="7030A0"/>
                </a:solidFill>
              </a:rPr>
              <a:t>A round pencil or felt tip pen to roll the paper around</a:t>
            </a:r>
          </a:p>
          <a:p>
            <a:r>
              <a:rPr lang="en-US" dirty="0" err="1" smtClean="0">
                <a:solidFill>
                  <a:srgbClr val="7030A0"/>
                </a:solidFill>
              </a:rPr>
              <a:t>Sellotape</a:t>
            </a:r>
            <a:endParaRPr lang="en-US" dirty="0" smtClean="0">
              <a:solidFill>
                <a:srgbClr val="7030A0"/>
              </a:solidFill>
            </a:endParaRPr>
          </a:p>
          <a:p>
            <a:r>
              <a:rPr lang="en-US" dirty="0" smtClean="0">
                <a:solidFill>
                  <a:srgbClr val="7030A0"/>
                </a:solidFill>
              </a:rPr>
              <a:t>A drinking straw</a:t>
            </a:r>
          </a:p>
          <a:p>
            <a:endParaRPr lang="en-US" dirty="0" smtClean="0"/>
          </a:p>
          <a:p>
            <a:r>
              <a:rPr lang="en-US" dirty="0" smtClean="0"/>
              <a:t>Starting at a corner roll one piece of paper around the felt tip pen, remove</a:t>
            </a:r>
          </a:p>
          <a:p>
            <a:r>
              <a:rPr lang="en-US" dirty="0" smtClean="0"/>
              <a:t>the pen and secure with a piece of tape.</a:t>
            </a:r>
          </a:p>
          <a:p>
            <a:endParaRPr lang="en-US" dirty="0"/>
          </a:p>
          <a:p>
            <a:r>
              <a:rPr lang="en-US" dirty="0" smtClean="0"/>
              <a:t>Cut the second piece of paper in half then roll one half around the pen , remove the pen and secure with a piece of tape.  Flatten this tube then fold into thirds.  Bend the ends backwards so that you get this shape. </a:t>
            </a:r>
            <a:endParaRPr lang="en-US" dirty="0"/>
          </a:p>
          <a:p>
            <a:r>
              <a:rPr lang="en-US" dirty="0" smtClean="0"/>
              <a:t>This is your trumpet’s handle</a:t>
            </a:r>
          </a:p>
          <a:p>
            <a:endParaRPr lang="en-US" dirty="0" smtClean="0"/>
          </a:p>
          <a:p>
            <a:r>
              <a:rPr lang="en-US" dirty="0" smtClean="0"/>
              <a:t>Wrap the other half of your halved paper around your index finger to make a cone shape and fasten with tape.  Attach this to one end of your long thin roll of paper.  Take your trumpet handle and attach halfway along your trumpet.</a:t>
            </a:r>
          </a:p>
          <a:p>
            <a:endParaRPr lang="en-US" dirty="0"/>
          </a:p>
          <a:p>
            <a:r>
              <a:rPr lang="en-US" dirty="0" smtClean="0"/>
              <a:t>With your drinking straw cut a piece diagonally from the end and slide into the thin end of your trumpet.   Seal it well with tape without any gap to hold the straw.</a:t>
            </a:r>
          </a:p>
          <a:p>
            <a:endParaRPr lang="en-US" dirty="0"/>
          </a:p>
          <a:p>
            <a:r>
              <a:rPr lang="en-US" dirty="0" smtClean="0"/>
              <a:t>Now you can decorate and blow your trumpet!</a:t>
            </a:r>
          </a:p>
        </p:txBody>
      </p:sp>
      <p:grpSp>
        <p:nvGrpSpPr>
          <p:cNvPr id="37" name="Group 36"/>
          <p:cNvGrpSpPr/>
          <p:nvPr/>
        </p:nvGrpSpPr>
        <p:grpSpPr>
          <a:xfrm>
            <a:off x="9674087" y="3517080"/>
            <a:ext cx="1795671" cy="473727"/>
            <a:chOff x="9197009" y="3314161"/>
            <a:chExt cx="1795671" cy="473727"/>
          </a:xfrm>
        </p:grpSpPr>
        <p:cxnSp>
          <p:nvCxnSpPr>
            <p:cNvPr id="21" name="Straight Connector 20"/>
            <p:cNvCxnSpPr/>
            <p:nvPr/>
          </p:nvCxnSpPr>
          <p:spPr>
            <a:xfrm>
              <a:off x="9197009" y="3326296"/>
              <a:ext cx="2782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62052" y="3326296"/>
              <a:ext cx="13252" cy="461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9475306" y="3758819"/>
              <a:ext cx="1284634" cy="48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734261" y="3314161"/>
              <a:ext cx="13252" cy="4615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714385" y="3319671"/>
              <a:ext cx="2782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84313" y="6321070"/>
            <a:ext cx="3226909" cy="369332"/>
          </a:xfrm>
          <a:prstGeom prst="rect">
            <a:avLst/>
          </a:prstGeom>
          <a:noFill/>
        </p:spPr>
        <p:txBody>
          <a:bodyPr wrap="none" rtlCol="0">
            <a:spAutoFit/>
          </a:bodyPr>
          <a:lstStyle/>
          <a:p>
            <a:r>
              <a:rPr lang="en-US" dirty="0" smtClean="0"/>
              <a:t>Watch this fun video to help you</a:t>
            </a:r>
            <a:endParaRPr lang="en-GB" dirty="0"/>
          </a:p>
        </p:txBody>
      </p:sp>
      <p:pic>
        <p:nvPicPr>
          <p:cNvPr id="5" name="Picture 4"/>
          <p:cNvPicPr>
            <a:picLocks noChangeAspect="1"/>
          </p:cNvPicPr>
          <p:nvPr/>
        </p:nvPicPr>
        <p:blipFill>
          <a:blip r:embed="rId3"/>
          <a:stretch>
            <a:fillRect/>
          </a:stretch>
        </p:blipFill>
        <p:spPr>
          <a:xfrm>
            <a:off x="9336156" y="5654455"/>
            <a:ext cx="1902375" cy="1035947"/>
          </a:xfrm>
          <a:prstGeom prst="rect">
            <a:avLst/>
          </a:prstGeom>
        </p:spPr>
      </p:pic>
      <p:pic>
        <p:nvPicPr>
          <p:cNvPr id="8" name="Picture 7"/>
          <p:cNvPicPr>
            <a:picLocks noChangeAspect="1"/>
          </p:cNvPicPr>
          <p:nvPr/>
        </p:nvPicPr>
        <p:blipFill>
          <a:blip r:embed="rId4"/>
          <a:stretch>
            <a:fillRect/>
          </a:stretch>
        </p:blipFill>
        <p:spPr>
          <a:xfrm>
            <a:off x="7726773" y="187896"/>
            <a:ext cx="4365395" cy="1053589"/>
          </a:xfrm>
          <a:prstGeom prst="rect">
            <a:avLst/>
          </a:prstGeom>
        </p:spPr>
      </p:pic>
      <p:pic>
        <p:nvPicPr>
          <p:cNvPr id="9" name="Picture 8"/>
          <p:cNvPicPr>
            <a:picLocks noChangeAspect="1"/>
          </p:cNvPicPr>
          <p:nvPr/>
        </p:nvPicPr>
        <p:blipFill>
          <a:blip r:embed="rId5"/>
          <a:stretch>
            <a:fillRect/>
          </a:stretch>
        </p:blipFill>
        <p:spPr>
          <a:xfrm>
            <a:off x="8229600" y="1301510"/>
            <a:ext cx="3862568" cy="1429059"/>
          </a:xfrm>
          <a:prstGeom prst="rect">
            <a:avLst/>
          </a:prstGeom>
        </p:spPr>
      </p:pic>
    </p:spTree>
    <p:extLst>
      <p:ext uri="{BB962C8B-B14F-4D97-AF65-F5344CB8AC3E}">
        <p14:creationId xmlns:p14="http://schemas.microsoft.com/office/powerpoint/2010/main" val="1283147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9617" y="384313"/>
            <a:ext cx="8317149" cy="369332"/>
          </a:xfrm>
          <a:prstGeom prst="rect">
            <a:avLst/>
          </a:prstGeom>
          <a:noFill/>
        </p:spPr>
        <p:txBody>
          <a:bodyPr wrap="none" rtlCol="0">
            <a:spAutoFit/>
          </a:bodyPr>
          <a:lstStyle/>
          <a:p>
            <a:r>
              <a:rPr lang="en-US" dirty="0" smtClean="0"/>
              <a:t>But it is not just the soldiers who have fancy battle ornaments – let’s look at the horses!</a:t>
            </a:r>
            <a:endParaRPr lang="en-GB" dirty="0"/>
          </a:p>
        </p:txBody>
      </p:sp>
      <p:pic>
        <p:nvPicPr>
          <p:cNvPr id="3" name="Picture 2"/>
          <p:cNvPicPr>
            <a:picLocks noChangeAspect="1"/>
          </p:cNvPicPr>
          <p:nvPr/>
        </p:nvPicPr>
        <p:blipFill>
          <a:blip r:embed="rId2"/>
          <a:stretch>
            <a:fillRect/>
          </a:stretch>
        </p:blipFill>
        <p:spPr>
          <a:xfrm>
            <a:off x="848139" y="753645"/>
            <a:ext cx="10020506" cy="5473328"/>
          </a:xfrm>
          <a:prstGeom prst="rect">
            <a:avLst/>
          </a:prstGeom>
        </p:spPr>
      </p:pic>
      <p:sp>
        <p:nvSpPr>
          <p:cNvPr id="4" name="TextBox 3"/>
          <p:cNvSpPr txBox="1"/>
          <p:nvPr/>
        </p:nvSpPr>
        <p:spPr>
          <a:xfrm flipH="1">
            <a:off x="973371" y="6268281"/>
            <a:ext cx="10357238" cy="646331"/>
          </a:xfrm>
          <a:prstGeom prst="rect">
            <a:avLst/>
          </a:prstGeom>
          <a:noFill/>
        </p:spPr>
        <p:txBody>
          <a:bodyPr wrap="square" rtlCol="0">
            <a:spAutoFit/>
          </a:bodyPr>
          <a:lstStyle/>
          <a:p>
            <a:r>
              <a:rPr lang="en-US" dirty="0" smtClean="0"/>
              <a:t>The horses are wearing golden horse tack - </a:t>
            </a:r>
            <a:r>
              <a:rPr lang="en-US" b="1" dirty="0" smtClean="0"/>
              <a:t>tack</a:t>
            </a:r>
            <a:r>
              <a:rPr lang="en-US" dirty="0"/>
              <a:t> is equipment or </a:t>
            </a:r>
            <a:r>
              <a:rPr lang="en-US" dirty="0" smtClean="0"/>
              <a:t>accessories put </a:t>
            </a:r>
            <a:r>
              <a:rPr lang="en-US" dirty="0"/>
              <a:t>on horses </a:t>
            </a:r>
            <a:r>
              <a:rPr lang="en-US" dirty="0" smtClean="0"/>
              <a:t>such as saddles</a:t>
            </a:r>
            <a:r>
              <a:rPr lang="en-US" dirty="0"/>
              <a:t>, stirrups, bridles, halters, reins</a:t>
            </a:r>
            <a:r>
              <a:rPr lang="en-US" dirty="0" smtClean="0"/>
              <a:t>, bits, harnesses, and</a:t>
            </a:r>
            <a:r>
              <a:rPr lang="en-US" dirty="0"/>
              <a:t> </a:t>
            </a:r>
            <a:r>
              <a:rPr lang="en-US" dirty="0" smtClean="0"/>
              <a:t>breastplates</a:t>
            </a:r>
            <a:endParaRPr lang="en-GB" dirty="0"/>
          </a:p>
        </p:txBody>
      </p:sp>
    </p:spTree>
    <p:extLst>
      <p:ext uri="{BB962C8B-B14F-4D97-AF65-F5344CB8AC3E}">
        <p14:creationId xmlns:p14="http://schemas.microsoft.com/office/powerpoint/2010/main" val="2176812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7408" y="562389"/>
            <a:ext cx="3224005" cy="2802015"/>
          </a:xfrm>
          <a:prstGeom prst="rect">
            <a:avLst/>
          </a:prstGeom>
        </p:spPr>
      </p:pic>
      <p:pic>
        <p:nvPicPr>
          <p:cNvPr id="3" name="Picture 2"/>
          <p:cNvPicPr>
            <a:picLocks noChangeAspect="1"/>
          </p:cNvPicPr>
          <p:nvPr/>
        </p:nvPicPr>
        <p:blipFill>
          <a:blip r:embed="rId3"/>
          <a:stretch>
            <a:fillRect/>
          </a:stretch>
        </p:blipFill>
        <p:spPr>
          <a:xfrm>
            <a:off x="4593327" y="562390"/>
            <a:ext cx="4073595" cy="3158576"/>
          </a:xfrm>
          <a:prstGeom prst="rect">
            <a:avLst/>
          </a:prstGeom>
        </p:spPr>
      </p:pic>
      <p:pic>
        <p:nvPicPr>
          <p:cNvPr id="4" name="Picture 3"/>
          <p:cNvPicPr>
            <a:picLocks noChangeAspect="1"/>
          </p:cNvPicPr>
          <p:nvPr/>
        </p:nvPicPr>
        <p:blipFill>
          <a:blip r:embed="rId4"/>
          <a:stretch>
            <a:fillRect/>
          </a:stretch>
        </p:blipFill>
        <p:spPr>
          <a:xfrm>
            <a:off x="9170503" y="562389"/>
            <a:ext cx="2720837" cy="3111218"/>
          </a:xfrm>
          <a:prstGeom prst="rect">
            <a:avLst/>
          </a:prstGeom>
        </p:spPr>
      </p:pic>
      <p:pic>
        <p:nvPicPr>
          <p:cNvPr id="5" name="Picture 4"/>
          <p:cNvPicPr>
            <a:picLocks noChangeAspect="1"/>
          </p:cNvPicPr>
          <p:nvPr/>
        </p:nvPicPr>
        <p:blipFill>
          <a:blip r:embed="rId5"/>
          <a:stretch>
            <a:fillRect/>
          </a:stretch>
        </p:blipFill>
        <p:spPr>
          <a:xfrm>
            <a:off x="1044955" y="3673607"/>
            <a:ext cx="2117655" cy="2879637"/>
          </a:xfrm>
          <a:prstGeom prst="rect">
            <a:avLst/>
          </a:prstGeom>
        </p:spPr>
      </p:pic>
      <p:pic>
        <p:nvPicPr>
          <p:cNvPr id="6" name="Picture 5"/>
          <p:cNvPicPr>
            <a:picLocks noChangeAspect="1"/>
          </p:cNvPicPr>
          <p:nvPr/>
        </p:nvPicPr>
        <p:blipFill>
          <a:blip r:embed="rId6"/>
          <a:stretch>
            <a:fillRect/>
          </a:stretch>
        </p:blipFill>
        <p:spPr>
          <a:xfrm>
            <a:off x="3616391" y="3922642"/>
            <a:ext cx="2053715" cy="2630601"/>
          </a:xfrm>
          <a:prstGeom prst="rect">
            <a:avLst/>
          </a:prstGeom>
        </p:spPr>
      </p:pic>
      <p:pic>
        <p:nvPicPr>
          <p:cNvPr id="7" name="Picture 6"/>
          <p:cNvPicPr>
            <a:picLocks noChangeAspect="1"/>
          </p:cNvPicPr>
          <p:nvPr/>
        </p:nvPicPr>
        <p:blipFill>
          <a:blip r:embed="rId7"/>
          <a:stretch>
            <a:fillRect/>
          </a:stretch>
        </p:blipFill>
        <p:spPr>
          <a:xfrm>
            <a:off x="6173687" y="3922642"/>
            <a:ext cx="2720077" cy="2630601"/>
          </a:xfrm>
          <a:prstGeom prst="rect">
            <a:avLst/>
          </a:prstGeom>
        </p:spPr>
      </p:pic>
      <p:sp>
        <p:nvSpPr>
          <p:cNvPr id="8" name="TextBox 7"/>
          <p:cNvSpPr txBox="1"/>
          <p:nvPr/>
        </p:nvSpPr>
        <p:spPr>
          <a:xfrm>
            <a:off x="9170503" y="3922643"/>
            <a:ext cx="2720837" cy="2031325"/>
          </a:xfrm>
          <a:prstGeom prst="rect">
            <a:avLst/>
          </a:prstGeom>
          <a:noFill/>
        </p:spPr>
        <p:txBody>
          <a:bodyPr wrap="square" rtlCol="0">
            <a:spAutoFit/>
          </a:bodyPr>
          <a:lstStyle/>
          <a:p>
            <a:r>
              <a:rPr lang="en-US" dirty="0" smtClean="0"/>
              <a:t>Look at all the different types of decorative horse tack that was used in medieval times.  Which do you think were more practical in protecting the horses?</a:t>
            </a:r>
            <a:endParaRPr lang="en-GB" dirty="0"/>
          </a:p>
        </p:txBody>
      </p:sp>
    </p:spTree>
    <p:extLst>
      <p:ext uri="{BB962C8B-B14F-4D97-AF65-F5344CB8AC3E}">
        <p14:creationId xmlns:p14="http://schemas.microsoft.com/office/powerpoint/2010/main" val="3186407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44345" y="237711"/>
            <a:ext cx="3339342" cy="2262135"/>
          </a:xfrm>
          <a:prstGeom prst="rect">
            <a:avLst/>
          </a:prstGeom>
        </p:spPr>
      </p:pic>
      <p:pic>
        <p:nvPicPr>
          <p:cNvPr id="3" name="Picture 2"/>
          <p:cNvPicPr>
            <a:picLocks noChangeAspect="1"/>
          </p:cNvPicPr>
          <p:nvPr/>
        </p:nvPicPr>
        <p:blipFill>
          <a:blip r:embed="rId3"/>
          <a:stretch>
            <a:fillRect/>
          </a:stretch>
        </p:blipFill>
        <p:spPr>
          <a:xfrm>
            <a:off x="210170" y="237711"/>
            <a:ext cx="5673795" cy="1995552"/>
          </a:xfrm>
          <a:prstGeom prst="rect">
            <a:avLst/>
          </a:prstGeom>
        </p:spPr>
      </p:pic>
      <p:pic>
        <p:nvPicPr>
          <p:cNvPr id="4" name="Picture 3"/>
          <p:cNvPicPr>
            <a:picLocks noChangeAspect="1"/>
          </p:cNvPicPr>
          <p:nvPr/>
        </p:nvPicPr>
        <p:blipFill>
          <a:blip r:embed="rId4"/>
          <a:stretch>
            <a:fillRect/>
          </a:stretch>
        </p:blipFill>
        <p:spPr>
          <a:xfrm>
            <a:off x="210170" y="2333829"/>
            <a:ext cx="4916557" cy="2051175"/>
          </a:xfrm>
          <a:prstGeom prst="rect">
            <a:avLst/>
          </a:prstGeom>
        </p:spPr>
      </p:pic>
      <p:sp>
        <p:nvSpPr>
          <p:cNvPr id="5" name="TextBox 4"/>
          <p:cNvSpPr txBox="1"/>
          <p:nvPr/>
        </p:nvSpPr>
        <p:spPr>
          <a:xfrm>
            <a:off x="5262975" y="2758086"/>
            <a:ext cx="6385686" cy="646331"/>
          </a:xfrm>
          <a:prstGeom prst="rect">
            <a:avLst/>
          </a:prstGeom>
          <a:noFill/>
        </p:spPr>
        <p:txBody>
          <a:bodyPr wrap="square" rtlCol="0">
            <a:spAutoFit/>
          </a:bodyPr>
          <a:lstStyle/>
          <a:p>
            <a:r>
              <a:rPr lang="en-US" dirty="0" smtClean="0"/>
              <a:t>Look at the detail on the horse tack in The Battle of San Romano.</a:t>
            </a:r>
          </a:p>
          <a:p>
            <a:endParaRPr lang="en-US" dirty="0"/>
          </a:p>
        </p:txBody>
      </p:sp>
      <p:pic>
        <p:nvPicPr>
          <p:cNvPr id="6" name="Picture 5"/>
          <p:cNvPicPr>
            <a:picLocks noChangeAspect="1"/>
          </p:cNvPicPr>
          <p:nvPr/>
        </p:nvPicPr>
        <p:blipFill>
          <a:blip r:embed="rId5"/>
          <a:stretch>
            <a:fillRect/>
          </a:stretch>
        </p:blipFill>
        <p:spPr>
          <a:xfrm>
            <a:off x="210170" y="4485571"/>
            <a:ext cx="6038850" cy="2143125"/>
          </a:xfrm>
          <a:prstGeom prst="rect">
            <a:avLst/>
          </a:prstGeom>
        </p:spPr>
      </p:pic>
      <p:pic>
        <p:nvPicPr>
          <p:cNvPr id="7" name="Picture 6"/>
          <p:cNvPicPr>
            <a:picLocks noChangeAspect="1"/>
          </p:cNvPicPr>
          <p:nvPr/>
        </p:nvPicPr>
        <p:blipFill>
          <a:blip r:embed="rId6"/>
          <a:stretch>
            <a:fillRect/>
          </a:stretch>
        </p:blipFill>
        <p:spPr>
          <a:xfrm>
            <a:off x="6944345" y="3241814"/>
            <a:ext cx="5136771" cy="3386882"/>
          </a:xfrm>
          <a:prstGeom prst="rect">
            <a:avLst/>
          </a:prstGeom>
        </p:spPr>
      </p:pic>
    </p:spTree>
    <p:extLst>
      <p:ext uri="{BB962C8B-B14F-4D97-AF65-F5344CB8AC3E}">
        <p14:creationId xmlns:p14="http://schemas.microsoft.com/office/powerpoint/2010/main" val="744674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548" y="291550"/>
            <a:ext cx="1053494" cy="369332"/>
          </a:xfrm>
          <a:prstGeom prst="rect">
            <a:avLst/>
          </a:prstGeom>
          <a:noFill/>
        </p:spPr>
        <p:txBody>
          <a:bodyPr wrap="none" rtlCol="0">
            <a:spAutoFit/>
          </a:bodyPr>
          <a:lstStyle/>
          <a:p>
            <a:r>
              <a:rPr lang="en-US" dirty="0" smtClean="0">
                <a:solidFill>
                  <a:srgbClr val="00B050"/>
                </a:solidFill>
              </a:rPr>
              <a:t>Activity 3</a:t>
            </a:r>
            <a:endParaRPr lang="en-GB" dirty="0">
              <a:solidFill>
                <a:srgbClr val="00B050"/>
              </a:solidFill>
            </a:endParaRPr>
          </a:p>
        </p:txBody>
      </p:sp>
      <p:sp>
        <p:nvSpPr>
          <p:cNvPr id="4" name="Rectangle 3"/>
          <p:cNvSpPr/>
          <p:nvPr/>
        </p:nvSpPr>
        <p:spPr>
          <a:xfrm>
            <a:off x="4664766" y="244949"/>
            <a:ext cx="4479233" cy="369332"/>
          </a:xfrm>
          <a:prstGeom prst="rect">
            <a:avLst/>
          </a:prstGeom>
        </p:spPr>
        <p:txBody>
          <a:bodyPr wrap="square">
            <a:spAutoFit/>
          </a:bodyPr>
          <a:lstStyle/>
          <a:p>
            <a:r>
              <a:rPr lang="en-US" dirty="0" smtClean="0">
                <a:latin typeface="Algerian" panose="04020705040A02060702" pitchFamily="82" charset="0"/>
              </a:rPr>
              <a:t> </a:t>
            </a:r>
            <a:r>
              <a:rPr lang="en-US" dirty="0">
                <a:latin typeface="Algerian" panose="04020705040A02060702" pitchFamily="82" charset="0"/>
              </a:rPr>
              <a:t>make </a:t>
            </a:r>
            <a:r>
              <a:rPr lang="en-US" dirty="0" smtClean="0">
                <a:latin typeface="Algerian" panose="04020705040A02060702" pitchFamily="82" charset="0"/>
              </a:rPr>
              <a:t>some decorative horse tack</a:t>
            </a:r>
            <a:endParaRPr lang="en-GB" dirty="0">
              <a:latin typeface="Algerian" panose="04020705040A02060702" pitchFamily="82" charset="0"/>
            </a:endParaRPr>
          </a:p>
        </p:txBody>
      </p:sp>
      <p:sp>
        <p:nvSpPr>
          <p:cNvPr id="7" name="TextBox 6"/>
          <p:cNvSpPr txBox="1"/>
          <p:nvPr/>
        </p:nvSpPr>
        <p:spPr>
          <a:xfrm>
            <a:off x="384313" y="634092"/>
            <a:ext cx="11330608" cy="4801314"/>
          </a:xfrm>
          <a:prstGeom prst="rect">
            <a:avLst/>
          </a:prstGeom>
          <a:noFill/>
        </p:spPr>
        <p:txBody>
          <a:bodyPr wrap="square" rtlCol="0">
            <a:spAutoFit/>
          </a:bodyPr>
          <a:lstStyle/>
          <a:p>
            <a:r>
              <a:rPr lang="en-US" dirty="0" smtClean="0">
                <a:solidFill>
                  <a:srgbClr val="7030A0"/>
                </a:solidFill>
              </a:rPr>
              <a:t>You will need:</a:t>
            </a:r>
          </a:p>
          <a:p>
            <a:r>
              <a:rPr lang="en-US" dirty="0" smtClean="0">
                <a:solidFill>
                  <a:srgbClr val="7030A0"/>
                </a:solidFill>
              </a:rPr>
              <a:t>A piece of paper 30cm x 4cm</a:t>
            </a:r>
          </a:p>
          <a:p>
            <a:r>
              <a:rPr lang="en-US" dirty="0" smtClean="0">
                <a:solidFill>
                  <a:srgbClr val="7030A0"/>
                </a:solidFill>
              </a:rPr>
              <a:t>A piece of </a:t>
            </a:r>
            <a:r>
              <a:rPr lang="en-US" dirty="0" err="1" smtClean="0">
                <a:solidFill>
                  <a:srgbClr val="7030A0"/>
                </a:solidFill>
              </a:rPr>
              <a:t>aluminium</a:t>
            </a:r>
            <a:r>
              <a:rPr lang="en-US" dirty="0" smtClean="0">
                <a:solidFill>
                  <a:srgbClr val="7030A0"/>
                </a:solidFill>
              </a:rPr>
              <a:t> kitchen foil about 30cm x30cm</a:t>
            </a:r>
          </a:p>
          <a:p>
            <a:r>
              <a:rPr lang="en-US" dirty="0" smtClean="0">
                <a:solidFill>
                  <a:srgbClr val="7030A0"/>
                </a:solidFill>
              </a:rPr>
              <a:t>Blunt pencil</a:t>
            </a:r>
          </a:p>
          <a:p>
            <a:endParaRPr lang="en-US" dirty="0" smtClean="0"/>
          </a:p>
          <a:p>
            <a:r>
              <a:rPr lang="en-US" dirty="0" smtClean="0"/>
              <a:t>On your piece of paper design your own horse tack</a:t>
            </a:r>
          </a:p>
          <a:p>
            <a:endParaRPr lang="en-US" dirty="0"/>
          </a:p>
          <a:p>
            <a:r>
              <a:rPr lang="en-US" dirty="0" smtClean="0"/>
              <a:t>Fold your foil in half and then half again and then in half </a:t>
            </a:r>
            <a:r>
              <a:rPr lang="en-US" b="1" i="1" dirty="0" smtClean="0"/>
              <a:t>again</a:t>
            </a:r>
            <a:r>
              <a:rPr lang="en-US" dirty="0" smtClean="0"/>
              <a:t>, so that you have a strip of foil which is 8 layers thick.  The more layers you have the deeper your embossing can be.</a:t>
            </a:r>
          </a:p>
          <a:p>
            <a:endParaRPr lang="en-US" dirty="0"/>
          </a:p>
          <a:p>
            <a:r>
              <a:rPr lang="en-US" dirty="0" smtClean="0"/>
              <a:t>Now put your foil on top of an exercise book or a newspaper so that it is on a soft base.  Take your pencil and copy your design onto foil to make your own horse tack, pressing quite hard so that you emboss your pattern but not so hard that you tear the foil.</a:t>
            </a:r>
          </a:p>
          <a:p>
            <a:endParaRPr lang="en-US" dirty="0"/>
          </a:p>
          <a:p>
            <a:r>
              <a:rPr lang="en-US" dirty="0" smtClean="0"/>
              <a:t>You do not have to stick with a rectangle – you could use squares or draw circles and pad them out with more foil underneath.  Use your imagination and have fun!</a:t>
            </a:r>
          </a:p>
          <a:p>
            <a:endParaRPr lang="en-US" dirty="0" smtClean="0"/>
          </a:p>
        </p:txBody>
      </p:sp>
      <p:pic>
        <p:nvPicPr>
          <p:cNvPr id="8" name="Picture 7"/>
          <p:cNvPicPr>
            <a:picLocks noChangeAspect="1"/>
          </p:cNvPicPr>
          <p:nvPr/>
        </p:nvPicPr>
        <p:blipFill>
          <a:blip r:embed="rId2"/>
          <a:stretch>
            <a:fillRect/>
          </a:stretch>
        </p:blipFill>
        <p:spPr>
          <a:xfrm rot="5400000">
            <a:off x="5157306" y="3189361"/>
            <a:ext cx="1652098" cy="5499651"/>
          </a:xfrm>
          <a:prstGeom prst="rect">
            <a:avLst/>
          </a:prstGeom>
        </p:spPr>
      </p:pic>
    </p:spTree>
    <p:extLst>
      <p:ext uri="{BB962C8B-B14F-4D97-AF65-F5344CB8AC3E}">
        <p14:creationId xmlns:p14="http://schemas.microsoft.com/office/powerpoint/2010/main" val="165055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4882" y="3052380"/>
            <a:ext cx="9225643" cy="1200329"/>
          </a:xfrm>
          <a:prstGeom prst="rect">
            <a:avLst/>
          </a:prstGeom>
          <a:noFill/>
        </p:spPr>
        <p:txBody>
          <a:bodyPr wrap="square" rtlCol="0">
            <a:spAutoFit/>
          </a:bodyPr>
          <a:lstStyle/>
          <a:p>
            <a:pPr algn="ctr"/>
            <a:r>
              <a:rPr lang="en-US" sz="3600" dirty="0" smtClean="0"/>
              <a:t>Let’s have another look at</a:t>
            </a:r>
          </a:p>
          <a:p>
            <a:pPr algn="ctr"/>
            <a:r>
              <a:rPr lang="en-US" sz="3600" dirty="0" smtClean="0">
                <a:solidFill>
                  <a:srgbClr val="7030A0"/>
                </a:solidFill>
              </a:rPr>
              <a:t>The Battle of San Romano</a:t>
            </a:r>
            <a:endParaRPr lang="en-US" sz="3600" dirty="0">
              <a:solidFill>
                <a:srgbClr val="7030A0"/>
              </a:solidFill>
            </a:endParaRPr>
          </a:p>
        </p:txBody>
      </p:sp>
      <p:sp>
        <p:nvSpPr>
          <p:cNvPr id="5" name="TextBox 4"/>
          <p:cNvSpPr txBox="1"/>
          <p:nvPr/>
        </p:nvSpPr>
        <p:spPr>
          <a:xfrm>
            <a:off x="1964647" y="4622040"/>
            <a:ext cx="8366137" cy="1323439"/>
          </a:xfrm>
          <a:prstGeom prst="rect">
            <a:avLst/>
          </a:prstGeom>
          <a:noFill/>
        </p:spPr>
        <p:txBody>
          <a:bodyPr wrap="none" rtlCol="0">
            <a:spAutoFit/>
          </a:bodyPr>
          <a:lstStyle/>
          <a:p>
            <a:pPr algn="ctr"/>
            <a:r>
              <a:rPr lang="en-US" sz="4000" dirty="0" smtClean="0">
                <a:solidFill>
                  <a:srgbClr val="FF0000"/>
                </a:solidFill>
              </a:rPr>
              <a:t>Can you remember who the artist was?</a:t>
            </a:r>
            <a:endParaRPr lang="en-GB" sz="4000" dirty="0">
              <a:solidFill>
                <a:srgbClr val="FF0000"/>
              </a:solidFill>
            </a:endParaRPr>
          </a:p>
          <a:p>
            <a:pPr algn="ctr"/>
            <a:endParaRPr lang="en-GB" sz="4000" dirty="0">
              <a:solidFill>
                <a:srgbClr val="FF0000"/>
              </a:solidFill>
            </a:endParaRP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224539" y="306632"/>
            <a:ext cx="1846332" cy="2157919"/>
          </a:xfrm>
          <a:prstGeom prst="rect">
            <a:avLst/>
          </a:prstGeom>
        </p:spPr>
      </p:pic>
    </p:spTree>
    <p:extLst>
      <p:ext uri="{BB962C8B-B14F-4D97-AF65-F5344CB8AC3E}">
        <p14:creationId xmlns:p14="http://schemas.microsoft.com/office/powerpoint/2010/main" val="22942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0857" y="338203"/>
            <a:ext cx="10402338" cy="5950617"/>
          </a:xfrm>
          <a:prstGeom prst="rect">
            <a:avLst/>
          </a:prstGeom>
        </p:spPr>
      </p:pic>
      <p:sp>
        <p:nvSpPr>
          <p:cNvPr id="9" name="Rectangle 8"/>
          <p:cNvSpPr/>
          <p:nvPr/>
        </p:nvSpPr>
        <p:spPr>
          <a:xfrm>
            <a:off x="3222416" y="6275632"/>
            <a:ext cx="6106287" cy="523220"/>
          </a:xfrm>
          <a:prstGeom prst="rect">
            <a:avLst/>
          </a:prstGeom>
        </p:spPr>
        <p:txBody>
          <a:bodyPr wrap="none">
            <a:spAutoFit/>
          </a:bodyPr>
          <a:lstStyle/>
          <a:p>
            <a:r>
              <a:rPr lang="en-US" sz="2800" dirty="0">
                <a:solidFill>
                  <a:srgbClr val="7030A0"/>
                </a:solidFill>
              </a:rPr>
              <a:t>That’s right </a:t>
            </a:r>
            <a:r>
              <a:rPr lang="en-US" sz="2800" dirty="0" smtClean="0">
                <a:solidFill>
                  <a:srgbClr val="7030A0"/>
                </a:solidFill>
              </a:rPr>
              <a:t>- the </a:t>
            </a:r>
            <a:r>
              <a:rPr lang="en-US" sz="2800" dirty="0">
                <a:solidFill>
                  <a:srgbClr val="7030A0"/>
                </a:solidFill>
              </a:rPr>
              <a:t>artist was Paolo Uccello</a:t>
            </a:r>
            <a:endParaRPr lang="en-GB" sz="2800" dirty="0">
              <a:solidFill>
                <a:srgbClr val="7030A0"/>
              </a:solidFill>
            </a:endParaRPr>
          </a:p>
        </p:txBody>
      </p:sp>
    </p:spTree>
    <p:extLst>
      <p:ext uri="{BB962C8B-B14F-4D97-AF65-F5344CB8AC3E}">
        <p14:creationId xmlns:p14="http://schemas.microsoft.com/office/powerpoint/2010/main" val="332000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075" y="589845"/>
            <a:ext cx="6039249" cy="3454730"/>
          </a:xfrm>
          <a:prstGeom prst="rect">
            <a:avLst/>
          </a:prstGeom>
        </p:spPr>
      </p:pic>
      <p:sp>
        <p:nvSpPr>
          <p:cNvPr id="5" name="TextBox 4"/>
          <p:cNvSpPr txBox="1"/>
          <p:nvPr/>
        </p:nvSpPr>
        <p:spPr>
          <a:xfrm>
            <a:off x="403449" y="4333668"/>
            <a:ext cx="11234954" cy="646331"/>
          </a:xfrm>
          <a:prstGeom prst="rect">
            <a:avLst/>
          </a:prstGeom>
          <a:noFill/>
        </p:spPr>
        <p:txBody>
          <a:bodyPr wrap="square" rtlCol="0">
            <a:spAutoFit/>
          </a:bodyPr>
          <a:lstStyle/>
          <a:p>
            <a:r>
              <a:rPr lang="en-US" dirty="0" smtClean="0">
                <a:solidFill>
                  <a:srgbClr val="FF0000"/>
                </a:solidFill>
              </a:rPr>
              <a:t>This painting shows a battle between the troops of Florence and Siena in Italy.</a:t>
            </a:r>
          </a:p>
          <a:p>
            <a:endParaRPr lang="en-US" dirty="0">
              <a:solidFill>
                <a:srgbClr val="FF0000"/>
              </a:solidFill>
            </a:endParaRPr>
          </a:p>
        </p:txBody>
      </p:sp>
      <p:sp>
        <p:nvSpPr>
          <p:cNvPr id="6" name="Rectangle 5"/>
          <p:cNvSpPr/>
          <p:nvPr/>
        </p:nvSpPr>
        <p:spPr>
          <a:xfrm>
            <a:off x="4348839" y="9272856"/>
            <a:ext cx="6096000" cy="369332"/>
          </a:xfrm>
          <a:prstGeom prst="rect">
            <a:avLst/>
          </a:prstGeom>
        </p:spPr>
        <p:txBody>
          <a:bodyPr>
            <a:spAutoFit/>
          </a:bodyPr>
          <a:lstStyle/>
          <a:p>
            <a:endParaRPr lang="en-US" dirty="0"/>
          </a:p>
        </p:txBody>
      </p:sp>
      <p:sp>
        <p:nvSpPr>
          <p:cNvPr id="7" name="TextBox 6"/>
          <p:cNvSpPr txBox="1"/>
          <p:nvPr/>
        </p:nvSpPr>
        <p:spPr>
          <a:xfrm>
            <a:off x="3879213" y="1329452"/>
            <a:ext cx="184731" cy="369332"/>
          </a:xfrm>
          <a:prstGeom prst="rect">
            <a:avLst/>
          </a:prstGeom>
          <a:noFill/>
        </p:spPr>
        <p:txBody>
          <a:bodyPr wrap="none" rtlCol="0">
            <a:spAutoFit/>
          </a:bodyPr>
          <a:lstStyle/>
          <a:p>
            <a:endParaRPr lang="en-GB" dirty="0"/>
          </a:p>
        </p:txBody>
      </p:sp>
      <p:sp>
        <p:nvSpPr>
          <p:cNvPr id="9" name="TextBox 8"/>
          <p:cNvSpPr txBox="1"/>
          <p:nvPr/>
        </p:nvSpPr>
        <p:spPr>
          <a:xfrm>
            <a:off x="6940945" y="1443888"/>
            <a:ext cx="3339632" cy="2308324"/>
          </a:xfrm>
          <a:prstGeom prst="rect">
            <a:avLst/>
          </a:prstGeom>
          <a:noFill/>
        </p:spPr>
        <p:txBody>
          <a:bodyPr wrap="none" rtlCol="0">
            <a:spAutoFit/>
          </a:bodyPr>
          <a:lstStyle/>
          <a:p>
            <a:r>
              <a:rPr lang="en-US" dirty="0"/>
              <a:t>Who were the two sides battling</a:t>
            </a:r>
            <a:r>
              <a:rPr lang="en-US" dirty="0" smtClean="0"/>
              <a:t>?</a:t>
            </a:r>
          </a:p>
          <a:p>
            <a:endParaRPr lang="en-US" dirty="0"/>
          </a:p>
          <a:p>
            <a:r>
              <a:rPr lang="en-US" dirty="0" smtClean="0"/>
              <a:t>Where </a:t>
            </a:r>
            <a:r>
              <a:rPr lang="en-US" dirty="0"/>
              <a:t>did the battle take place</a:t>
            </a:r>
            <a:r>
              <a:rPr lang="en-US" dirty="0" smtClean="0"/>
              <a:t>?</a:t>
            </a:r>
          </a:p>
          <a:p>
            <a:endParaRPr lang="en-US" dirty="0"/>
          </a:p>
          <a:p>
            <a:r>
              <a:rPr lang="en-US" dirty="0" smtClean="0"/>
              <a:t>What were they fighting about?</a:t>
            </a:r>
          </a:p>
          <a:p>
            <a:endParaRPr lang="en-US" dirty="0"/>
          </a:p>
          <a:p>
            <a:r>
              <a:rPr lang="en-US" dirty="0" smtClean="0"/>
              <a:t>Who won?</a:t>
            </a:r>
            <a:endParaRPr lang="en-US" dirty="0"/>
          </a:p>
          <a:p>
            <a:endParaRPr lang="en-GB" dirty="0"/>
          </a:p>
        </p:txBody>
      </p:sp>
      <p:sp>
        <p:nvSpPr>
          <p:cNvPr id="10" name="TextBox 9"/>
          <p:cNvSpPr txBox="1"/>
          <p:nvPr/>
        </p:nvSpPr>
        <p:spPr>
          <a:xfrm>
            <a:off x="6940945" y="502163"/>
            <a:ext cx="5261941" cy="923330"/>
          </a:xfrm>
          <a:prstGeom prst="rect">
            <a:avLst/>
          </a:prstGeom>
          <a:noFill/>
        </p:spPr>
        <p:txBody>
          <a:bodyPr wrap="square" rtlCol="0">
            <a:spAutoFit/>
          </a:bodyPr>
          <a:lstStyle/>
          <a:p>
            <a:r>
              <a:rPr lang="en-US" dirty="0" smtClean="0">
                <a:solidFill>
                  <a:schemeClr val="accent1">
                    <a:lumMod val="50000"/>
                  </a:schemeClr>
                </a:solidFill>
              </a:rPr>
              <a:t>Talk to someone close to you – what can you remember about this picture?</a:t>
            </a:r>
          </a:p>
          <a:p>
            <a:endParaRPr lang="en-GB" dirty="0"/>
          </a:p>
        </p:txBody>
      </p:sp>
      <p:sp>
        <p:nvSpPr>
          <p:cNvPr id="12" name="TextBox 11"/>
          <p:cNvSpPr txBox="1"/>
          <p:nvPr/>
        </p:nvSpPr>
        <p:spPr>
          <a:xfrm flipH="1">
            <a:off x="403449" y="5007651"/>
            <a:ext cx="10652760" cy="1754326"/>
          </a:xfrm>
          <a:prstGeom prst="rect">
            <a:avLst/>
          </a:prstGeom>
          <a:noFill/>
        </p:spPr>
        <p:txBody>
          <a:bodyPr wrap="square" rtlCol="0">
            <a:spAutoFit/>
          </a:bodyPr>
          <a:lstStyle/>
          <a:p>
            <a:r>
              <a:rPr lang="en-US" dirty="0" smtClean="0">
                <a:solidFill>
                  <a:schemeClr val="accent6">
                    <a:lumMod val="50000"/>
                  </a:schemeClr>
                </a:solidFill>
              </a:rPr>
              <a:t>The city of Florence wanted to control a wider area so it went to war with a city on the coast, Lucca, so that it could be in a better position to do trade.  But Lucca had allies (friendly cities who had agreed to help defend it) – Siena, Pisa and Milan - who then threatened to surround Florence and cut it off from the coast completely.  So Florence went to war with Siena and, thanks to reinforcements arriving late in the day, Florence won.</a:t>
            </a:r>
          </a:p>
          <a:p>
            <a:endParaRPr lang="en-US" dirty="0"/>
          </a:p>
          <a:p>
            <a:endParaRPr lang="en-GB" dirty="0"/>
          </a:p>
        </p:txBody>
      </p:sp>
      <p:sp>
        <p:nvSpPr>
          <p:cNvPr id="14" name="TextBox 13"/>
          <p:cNvSpPr txBox="1"/>
          <p:nvPr/>
        </p:nvSpPr>
        <p:spPr>
          <a:xfrm>
            <a:off x="3521804" y="42054"/>
            <a:ext cx="5088957" cy="461665"/>
          </a:xfrm>
          <a:prstGeom prst="rect">
            <a:avLst/>
          </a:prstGeom>
          <a:noFill/>
        </p:spPr>
        <p:txBody>
          <a:bodyPr wrap="none" rtlCol="0">
            <a:spAutoFit/>
          </a:bodyPr>
          <a:lstStyle/>
          <a:p>
            <a:r>
              <a:rPr lang="en-US" sz="2400" dirty="0" smtClean="0">
                <a:solidFill>
                  <a:srgbClr val="FF0000"/>
                </a:solidFill>
              </a:rPr>
              <a:t>Let’s recap – what is the picture about?</a:t>
            </a:r>
            <a:endParaRPr lang="en-GB" sz="2400" dirty="0">
              <a:solidFill>
                <a:srgbClr val="FF0000"/>
              </a:solidFill>
            </a:endParaRPr>
          </a:p>
        </p:txBody>
      </p:sp>
    </p:spTree>
    <p:extLst>
      <p:ext uri="{BB962C8B-B14F-4D97-AF65-F5344CB8AC3E}">
        <p14:creationId xmlns:p14="http://schemas.microsoft.com/office/powerpoint/2010/main" val="33083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572" y="88717"/>
            <a:ext cx="4770120" cy="369332"/>
          </a:xfrm>
          <a:prstGeom prst="rect">
            <a:avLst/>
          </a:prstGeom>
          <a:noFill/>
        </p:spPr>
        <p:txBody>
          <a:bodyPr wrap="square" rtlCol="0">
            <a:spAutoFit/>
          </a:bodyPr>
          <a:lstStyle/>
          <a:p>
            <a:r>
              <a:rPr lang="en-US" dirty="0" smtClean="0">
                <a:solidFill>
                  <a:srgbClr val="00B050"/>
                </a:solidFill>
              </a:rPr>
              <a:t>Let’s look at the items they are using for battle</a:t>
            </a:r>
            <a:endParaRPr lang="en-GB" dirty="0">
              <a:solidFill>
                <a:srgbClr val="00B050"/>
              </a:solidFill>
            </a:endParaRPr>
          </a:p>
        </p:txBody>
      </p:sp>
      <p:pic>
        <p:nvPicPr>
          <p:cNvPr id="3" name="Picture 2"/>
          <p:cNvPicPr>
            <a:picLocks noChangeAspect="1"/>
          </p:cNvPicPr>
          <p:nvPr/>
        </p:nvPicPr>
        <p:blipFill>
          <a:blip r:embed="rId2"/>
          <a:stretch>
            <a:fillRect/>
          </a:stretch>
        </p:blipFill>
        <p:spPr>
          <a:xfrm>
            <a:off x="-1" y="537561"/>
            <a:ext cx="9647265" cy="5518681"/>
          </a:xfrm>
          <a:prstGeom prst="rect">
            <a:avLst/>
          </a:prstGeom>
        </p:spPr>
      </p:pic>
      <p:sp>
        <p:nvSpPr>
          <p:cNvPr id="4" name="TextBox 3"/>
          <p:cNvSpPr txBox="1"/>
          <p:nvPr/>
        </p:nvSpPr>
        <p:spPr>
          <a:xfrm>
            <a:off x="9647264" y="79514"/>
            <a:ext cx="2160424" cy="1754326"/>
          </a:xfrm>
          <a:prstGeom prst="rect">
            <a:avLst/>
          </a:prstGeom>
          <a:noFill/>
        </p:spPr>
        <p:txBody>
          <a:bodyPr wrap="square" rtlCol="0">
            <a:spAutoFit/>
          </a:bodyPr>
          <a:lstStyle/>
          <a:p>
            <a:r>
              <a:rPr lang="en-US" dirty="0" smtClean="0"/>
              <a:t>What items can you see that would only be used in a battle?</a:t>
            </a:r>
          </a:p>
          <a:p>
            <a:endParaRPr lang="en-US" dirty="0"/>
          </a:p>
          <a:p>
            <a:r>
              <a:rPr lang="en-US" dirty="0" smtClean="0"/>
              <a:t>Write down as many as you can spot</a:t>
            </a:r>
            <a:endParaRPr lang="en-GB" dirty="0"/>
          </a:p>
        </p:txBody>
      </p:sp>
      <p:sp>
        <p:nvSpPr>
          <p:cNvPr id="5" name="TextBox 4"/>
          <p:cNvSpPr txBox="1"/>
          <p:nvPr/>
        </p:nvSpPr>
        <p:spPr>
          <a:xfrm>
            <a:off x="10098157" y="3025310"/>
            <a:ext cx="1881808" cy="646331"/>
          </a:xfrm>
          <a:prstGeom prst="rect">
            <a:avLst/>
          </a:prstGeom>
          <a:noFill/>
        </p:spPr>
        <p:txBody>
          <a:bodyPr wrap="square" rtlCol="0">
            <a:spAutoFit/>
          </a:bodyPr>
          <a:lstStyle/>
          <a:p>
            <a:r>
              <a:rPr lang="en-US" dirty="0"/>
              <a:t>l</a:t>
            </a:r>
            <a:r>
              <a:rPr lang="en-US" dirty="0" smtClean="0"/>
              <a:t>ances (pole for jousting)</a:t>
            </a:r>
            <a:endParaRPr lang="en-GB" dirty="0"/>
          </a:p>
        </p:txBody>
      </p:sp>
      <p:sp>
        <p:nvSpPr>
          <p:cNvPr id="9" name="TextBox 8"/>
          <p:cNvSpPr txBox="1"/>
          <p:nvPr/>
        </p:nvSpPr>
        <p:spPr>
          <a:xfrm>
            <a:off x="10098157" y="3727316"/>
            <a:ext cx="2063963" cy="369332"/>
          </a:xfrm>
          <a:prstGeom prst="rect">
            <a:avLst/>
          </a:prstGeom>
          <a:noFill/>
        </p:spPr>
        <p:txBody>
          <a:bodyPr wrap="none" rtlCol="0">
            <a:spAutoFit/>
          </a:bodyPr>
          <a:lstStyle/>
          <a:p>
            <a:r>
              <a:rPr lang="en-US" dirty="0"/>
              <a:t>c</a:t>
            </a:r>
            <a:r>
              <a:rPr lang="en-US" dirty="0" smtClean="0"/>
              <a:t>eremonial trumpet</a:t>
            </a:r>
            <a:endParaRPr lang="en-GB" dirty="0"/>
          </a:p>
        </p:txBody>
      </p:sp>
      <p:sp>
        <p:nvSpPr>
          <p:cNvPr id="10" name="TextBox 9"/>
          <p:cNvSpPr txBox="1"/>
          <p:nvPr/>
        </p:nvSpPr>
        <p:spPr>
          <a:xfrm>
            <a:off x="10098157" y="4152323"/>
            <a:ext cx="850297" cy="369332"/>
          </a:xfrm>
          <a:prstGeom prst="rect">
            <a:avLst/>
          </a:prstGeom>
          <a:noFill/>
        </p:spPr>
        <p:txBody>
          <a:bodyPr wrap="none" rtlCol="0">
            <a:spAutoFit/>
          </a:bodyPr>
          <a:lstStyle/>
          <a:p>
            <a:r>
              <a:rPr lang="en-US" dirty="0" smtClean="0"/>
              <a:t>helmet</a:t>
            </a:r>
            <a:endParaRPr lang="en-GB" dirty="0"/>
          </a:p>
        </p:txBody>
      </p:sp>
      <p:sp>
        <p:nvSpPr>
          <p:cNvPr id="11" name="TextBox 10"/>
          <p:cNvSpPr txBox="1"/>
          <p:nvPr/>
        </p:nvSpPr>
        <p:spPr>
          <a:xfrm>
            <a:off x="10098157" y="4577330"/>
            <a:ext cx="883575" cy="369332"/>
          </a:xfrm>
          <a:prstGeom prst="rect">
            <a:avLst/>
          </a:prstGeom>
          <a:noFill/>
        </p:spPr>
        <p:txBody>
          <a:bodyPr wrap="none" rtlCol="0">
            <a:spAutoFit/>
          </a:bodyPr>
          <a:lstStyle/>
          <a:p>
            <a:r>
              <a:rPr lang="en-US" dirty="0" err="1" smtClean="0"/>
              <a:t>armour</a:t>
            </a:r>
            <a:endParaRPr lang="en-GB" dirty="0"/>
          </a:p>
        </p:txBody>
      </p:sp>
      <p:sp>
        <p:nvSpPr>
          <p:cNvPr id="12" name="TextBox 11"/>
          <p:cNvSpPr txBox="1"/>
          <p:nvPr/>
        </p:nvSpPr>
        <p:spPr>
          <a:xfrm>
            <a:off x="10098157" y="5002337"/>
            <a:ext cx="739305" cy="369332"/>
          </a:xfrm>
          <a:prstGeom prst="rect">
            <a:avLst/>
          </a:prstGeom>
          <a:noFill/>
        </p:spPr>
        <p:txBody>
          <a:bodyPr wrap="none" rtlCol="0">
            <a:spAutoFit/>
          </a:bodyPr>
          <a:lstStyle/>
          <a:p>
            <a:r>
              <a:rPr lang="en-US" dirty="0" smtClean="0"/>
              <a:t>shield</a:t>
            </a:r>
            <a:endParaRPr lang="en-GB" dirty="0"/>
          </a:p>
        </p:txBody>
      </p:sp>
      <p:sp>
        <p:nvSpPr>
          <p:cNvPr id="13" name="TextBox 12"/>
          <p:cNvSpPr txBox="1"/>
          <p:nvPr/>
        </p:nvSpPr>
        <p:spPr>
          <a:xfrm>
            <a:off x="10098157" y="5371669"/>
            <a:ext cx="1660583" cy="646331"/>
          </a:xfrm>
          <a:prstGeom prst="rect">
            <a:avLst/>
          </a:prstGeom>
          <a:noFill/>
        </p:spPr>
        <p:txBody>
          <a:bodyPr wrap="none" rtlCol="0">
            <a:spAutoFit/>
          </a:bodyPr>
          <a:lstStyle/>
          <a:p>
            <a:r>
              <a:rPr lang="en-US" dirty="0"/>
              <a:t>o</a:t>
            </a:r>
            <a:r>
              <a:rPr lang="en-US" dirty="0" smtClean="0"/>
              <a:t>ther weapons:</a:t>
            </a:r>
          </a:p>
          <a:p>
            <a:r>
              <a:rPr lang="en-US" dirty="0" smtClean="0"/>
              <a:t>hammer</a:t>
            </a:r>
            <a:endParaRPr lang="en-GB" dirty="0"/>
          </a:p>
        </p:txBody>
      </p:sp>
      <p:sp>
        <p:nvSpPr>
          <p:cNvPr id="14" name="TextBox 13"/>
          <p:cNvSpPr txBox="1"/>
          <p:nvPr/>
        </p:nvSpPr>
        <p:spPr>
          <a:xfrm>
            <a:off x="10098157" y="2604264"/>
            <a:ext cx="1881808" cy="369332"/>
          </a:xfrm>
          <a:prstGeom prst="rect">
            <a:avLst/>
          </a:prstGeom>
          <a:noFill/>
        </p:spPr>
        <p:txBody>
          <a:bodyPr wrap="square" rtlCol="0">
            <a:spAutoFit/>
          </a:bodyPr>
          <a:lstStyle/>
          <a:p>
            <a:r>
              <a:rPr lang="en-US" dirty="0"/>
              <a:t>b</a:t>
            </a:r>
            <a:r>
              <a:rPr lang="en-US" dirty="0" smtClean="0"/>
              <a:t>anners (flags)</a:t>
            </a:r>
            <a:endParaRPr lang="en-GB" dirty="0"/>
          </a:p>
        </p:txBody>
      </p:sp>
      <p:sp>
        <p:nvSpPr>
          <p:cNvPr id="7" name="TextBox 6"/>
          <p:cNvSpPr txBox="1"/>
          <p:nvPr/>
        </p:nvSpPr>
        <p:spPr>
          <a:xfrm>
            <a:off x="1391478" y="6329623"/>
            <a:ext cx="7908575" cy="369332"/>
          </a:xfrm>
          <a:prstGeom prst="rect">
            <a:avLst/>
          </a:prstGeom>
          <a:noFill/>
        </p:spPr>
        <p:txBody>
          <a:bodyPr wrap="none" rtlCol="0">
            <a:spAutoFit/>
          </a:bodyPr>
          <a:lstStyle/>
          <a:p>
            <a:r>
              <a:rPr lang="en-US" dirty="0" smtClean="0">
                <a:solidFill>
                  <a:srgbClr val="FF0000"/>
                </a:solidFill>
              </a:rPr>
              <a:t>What is the purpose of each of these things?  Why would they be used in a battle?</a:t>
            </a:r>
            <a:endParaRPr lang="en-GB" dirty="0">
              <a:solidFill>
                <a:srgbClr val="FF0000"/>
              </a:solidFill>
            </a:endParaRPr>
          </a:p>
        </p:txBody>
      </p:sp>
    </p:spTree>
    <p:extLst>
      <p:ext uri="{BB962C8B-B14F-4D97-AF65-F5344CB8AC3E}">
        <p14:creationId xmlns:p14="http://schemas.microsoft.com/office/powerpoint/2010/main" val="314187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2353" y="150314"/>
            <a:ext cx="6941309" cy="3970749"/>
          </a:xfrm>
          <a:prstGeom prst="rect">
            <a:avLst/>
          </a:prstGeom>
        </p:spPr>
      </p:pic>
      <p:sp>
        <p:nvSpPr>
          <p:cNvPr id="2" name="TextBox 1"/>
          <p:cNvSpPr txBox="1"/>
          <p:nvPr/>
        </p:nvSpPr>
        <p:spPr>
          <a:xfrm>
            <a:off x="413359" y="4470295"/>
            <a:ext cx="11336054" cy="1754326"/>
          </a:xfrm>
          <a:prstGeom prst="rect">
            <a:avLst/>
          </a:prstGeom>
          <a:noFill/>
        </p:spPr>
        <p:txBody>
          <a:bodyPr wrap="square" rtlCol="0">
            <a:spAutoFit/>
          </a:bodyPr>
          <a:lstStyle/>
          <a:p>
            <a:r>
              <a:rPr lang="en-US" dirty="0" smtClean="0"/>
              <a:t>We are going to try some quick sketches of this picture to get to know it even better.</a:t>
            </a:r>
          </a:p>
          <a:p>
            <a:endParaRPr lang="en-US" dirty="0"/>
          </a:p>
          <a:p>
            <a:r>
              <a:rPr lang="en-US" dirty="0" smtClean="0"/>
              <a:t>Look at this picture for 2 minutes.  At the end of this time you are going to try to sketch the picture – you will only have 3 minutes to do as much as you can.  Don’t worry that this is a short period of time – we are not expecting you to draw all the detail – just the main parts.  Which part will you focus on?  The foreground?  The horses?  The man in the </a:t>
            </a:r>
            <a:r>
              <a:rPr lang="en-US" dirty="0" err="1" smtClean="0"/>
              <a:t>centre</a:t>
            </a:r>
            <a:r>
              <a:rPr lang="en-US" dirty="0" smtClean="0"/>
              <a:t> (remember his name is </a:t>
            </a:r>
            <a:r>
              <a:rPr lang="en-US" dirty="0" err="1">
                <a:solidFill>
                  <a:srgbClr val="C00000"/>
                </a:solidFill>
              </a:rPr>
              <a:t>Niccolò</a:t>
            </a:r>
            <a:r>
              <a:rPr lang="en-US" dirty="0">
                <a:solidFill>
                  <a:srgbClr val="C00000"/>
                </a:solidFill>
              </a:rPr>
              <a:t> da </a:t>
            </a:r>
            <a:r>
              <a:rPr lang="en-US" dirty="0" smtClean="0">
                <a:solidFill>
                  <a:srgbClr val="C00000"/>
                </a:solidFill>
              </a:rPr>
              <a:t>Tolentino)?</a:t>
            </a:r>
            <a:endParaRPr lang="en-GB" dirty="0"/>
          </a:p>
        </p:txBody>
      </p:sp>
      <p:sp>
        <p:nvSpPr>
          <p:cNvPr id="4" name="TextBox 3"/>
          <p:cNvSpPr txBox="1"/>
          <p:nvPr/>
        </p:nvSpPr>
        <p:spPr>
          <a:xfrm>
            <a:off x="9414991" y="363255"/>
            <a:ext cx="2184110" cy="923330"/>
          </a:xfrm>
          <a:prstGeom prst="rect">
            <a:avLst/>
          </a:prstGeom>
          <a:noFill/>
        </p:spPr>
        <p:txBody>
          <a:bodyPr wrap="square" rtlCol="0">
            <a:spAutoFit/>
          </a:bodyPr>
          <a:lstStyle/>
          <a:p>
            <a:r>
              <a:rPr lang="en-US" dirty="0" smtClean="0"/>
              <a:t>There is a large version of the picture on the next page </a:t>
            </a:r>
            <a:endParaRPr lang="en-GB" dirty="0"/>
          </a:p>
        </p:txBody>
      </p:sp>
      <p:sp>
        <p:nvSpPr>
          <p:cNvPr id="5" name="TextBox 4"/>
          <p:cNvSpPr txBox="1"/>
          <p:nvPr/>
        </p:nvSpPr>
        <p:spPr>
          <a:xfrm>
            <a:off x="200415" y="526092"/>
            <a:ext cx="1916483" cy="1200329"/>
          </a:xfrm>
          <a:prstGeom prst="rect">
            <a:avLst/>
          </a:prstGeom>
          <a:noFill/>
        </p:spPr>
        <p:txBody>
          <a:bodyPr wrap="square" rtlCol="0">
            <a:spAutoFit/>
          </a:bodyPr>
          <a:lstStyle/>
          <a:p>
            <a:pPr algn="ctr"/>
            <a:r>
              <a:rPr lang="en-US" sz="2400" dirty="0" smtClean="0">
                <a:solidFill>
                  <a:srgbClr val="FF0000"/>
                </a:solidFill>
                <a:latin typeface="Arial Black" panose="020B0A04020102020204" pitchFamily="34" charset="0"/>
              </a:rPr>
              <a:t>Let’s sketch!</a:t>
            </a:r>
          </a:p>
          <a:p>
            <a:pPr algn="ctr"/>
            <a:endParaRPr lang="en-GB" sz="2400" dirty="0">
              <a:solidFill>
                <a:srgbClr val="FF0000"/>
              </a:solidFill>
              <a:latin typeface="Arial Black" panose="020B0A04020102020204" pitchFamily="34" charset="0"/>
            </a:endParaRPr>
          </a:p>
        </p:txBody>
      </p:sp>
      <p:pic>
        <p:nvPicPr>
          <p:cNvPr id="6" name="Picture 5"/>
          <p:cNvPicPr>
            <a:picLocks noChangeAspect="1"/>
          </p:cNvPicPr>
          <p:nvPr/>
        </p:nvPicPr>
        <p:blipFill>
          <a:blip r:embed="rId3"/>
          <a:stretch>
            <a:fillRect/>
          </a:stretch>
        </p:blipFill>
        <p:spPr>
          <a:xfrm>
            <a:off x="276150" y="1424371"/>
            <a:ext cx="1840748" cy="2095442"/>
          </a:xfrm>
          <a:prstGeom prst="rect">
            <a:avLst/>
          </a:prstGeom>
        </p:spPr>
      </p:pic>
    </p:spTree>
    <p:extLst>
      <p:ext uri="{BB962C8B-B14F-4D97-AF65-F5344CB8AC3E}">
        <p14:creationId xmlns:p14="http://schemas.microsoft.com/office/powerpoint/2010/main" val="2047133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871116" y="6329190"/>
            <a:ext cx="2647167" cy="400110"/>
          </a:xfrm>
          <a:prstGeom prst="rect">
            <a:avLst/>
          </a:prstGeom>
          <a:solidFill>
            <a:schemeClr val="bg1"/>
          </a:solidFill>
          <a:ln w="57150">
            <a:solidFill>
              <a:schemeClr val="tx1"/>
            </a:solidFill>
          </a:ln>
        </p:spPr>
        <p:txBody>
          <a:bodyPr wrap="square" rtlCol="0">
            <a:spAutoFit/>
          </a:bodyPr>
          <a:lstStyle/>
          <a:p>
            <a:pPr algn="ctr"/>
            <a:r>
              <a:rPr lang="en-US" sz="2000" dirty="0" smtClean="0"/>
              <a:t>Click for 3 min timer</a:t>
            </a:r>
            <a:endParaRPr lang="en-GB" sz="2000" dirty="0"/>
          </a:p>
        </p:txBody>
      </p:sp>
      <p:pic>
        <p:nvPicPr>
          <p:cNvPr id="3" name="Picture 2"/>
          <p:cNvPicPr>
            <a:picLocks noChangeAspect="1"/>
          </p:cNvPicPr>
          <p:nvPr/>
        </p:nvPicPr>
        <p:blipFill>
          <a:blip r:embed="rId2"/>
          <a:stretch>
            <a:fillRect/>
          </a:stretch>
        </p:blipFill>
        <p:spPr>
          <a:xfrm>
            <a:off x="132159" y="150314"/>
            <a:ext cx="10576482" cy="6050236"/>
          </a:xfrm>
          <a:prstGeom prst="rect">
            <a:avLst/>
          </a:prstGeom>
        </p:spPr>
      </p:pic>
      <p:sp>
        <p:nvSpPr>
          <p:cNvPr id="8" name="TextBox 7"/>
          <p:cNvSpPr txBox="1"/>
          <p:nvPr/>
        </p:nvSpPr>
        <p:spPr>
          <a:xfrm>
            <a:off x="5261996" y="6312184"/>
            <a:ext cx="2570481" cy="369332"/>
          </a:xfrm>
          <a:prstGeom prst="rect">
            <a:avLst/>
          </a:prstGeom>
          <a:noFill/>
        </p:spPr>
        <p:txBody>
          <a:bodyPr wrap="square" rtlCol="0">
            <a:spAutoFit/>
          </a:bodyPr>
          <a:lstStyle/>
          <a:p>
            <a:pPr algn="ctr"/>
            <a:r>
              <a:rPr lang="en-US" dirty="0" smtClean="0"/>
              <a:t>Now sketch for 3 minutes</a:t>
            </a:r>
            <a:endParaRPr lang="en-GB" dirty="0"/>
          </a:p>
        </p:txBody>
      </p:sp>
      <p:sp>
        <p:nvSpPr>
          <p:cNvPr id="16" name="TextBox 15"/>
          <p:cNvSpPr txBox="1"/>
          <p:nvPr/>
        </p:nvSpPr>
        <p:spPr>
          <a:xfrm>
            <a:off x="7871116" y="6329190"/>
            <a:ext cx="2647167" cy="400110"/>
          </a:xfrm>
          <a:prstGeom prst="rect">
            <a:avLst/>
          </a:prstGeom>
          <a:solidFill>
            <a:srgbClr val="C00000"/>
          </a:solidFill>
        </p:spPr>
        <p:txBody>
          <a:bodyPr wrap="square" rtlCol="0">
            <a:spAutoFit/>
          </a:bodyPr>
          <a:lstStyle/>
          <a:p>
            <a:pPr algn="ctr"/>
            <a:endParaRPr lang="en-GB" sz="2000" dirty="0"/>
          </a:p>
        </p:txBody>
      </p:sp>
      <p:sp>
        <p:nvSpPr>
          <p:cNvPr id="15" name="TextBox 14"/>
          <p:cNvSpPr txBox="1"/>
          <p:nvPr/>
        </p:nvSpPr>
        <p:spPr>
          <a:xfrm>
            <a:off x="2323467" y="6333818"/>
            <a:ext cx="2647167" cy="400110"/>
          </a:xfrm>
          <a:prstGeom prst="rect">
            <a:avLst/>
          </a:prstGeom>
          <a:solidFill>
            <a:schemeClr val="bg1"/>
          </a:solidFill>
          <a:ln w="57150">
            <a:solidFill>
              <a:schemeClr val="tx1"/>
            </a:solidFill>
          </a:ln>
        </p:spPr>
        <p:txBody>
          <a:bodyPr wrap="square" rtlCol="0">
            <a:spAutoFit/>
          </a:bodyPr>
          <a:lstStyle/>
          <a:p>
            <a:pPr algn="ctr"/>
            <a:r>
              <a:rPr lang="en-US" sz="2000" dirty="0" smtClean="0"/>
              <a:t>Click for 2 min timer</a:t>
            </a:r>
            <a:endParaRPr lang="en-GB" sz="2000" dirty="0"/>
          </a:p>
        </p:txBody>
      </p:sp>
      <p:sp>
        <p:nvSpPr>
          <p:cNvPr id="13" name="TextBox 12"/>
          <p:cNvSpPr txBox="1"/>
          <p:nvPr/>
        </p:nvSpPr>
        <p:spPr>
          <a:xfrm>
            <a:off x="2323467" y="6333818"/>
            <a:ext cx="2647167" cy="400110"/>
          </a:xfrm>
          <a:prstGeom prst="rect">
            <a:avLst/>
          </a:prstGeom>
          <a:solidFill>
            <a:srgbClr val="C00000"/>
          </a:solidFill>
        </p:spPr>
        <p:txBody>
          <a:bodyPr wrap="square" rtlCol="0">
            <a:spAutoFit/>
          </a:bodyPr>
          <a:lstStyle/>
          <a:p>
            <a:pPr algn="ctr"/>
            <a:endParaRPr lang="en-GB" sz="2000" dirty="0"/>
          </a:p>
        </p:txBody>
      </p:sp>
      <p:sp>
        <p:nvSpPr>
          <p:cNvPr id="9" name="TextBox 8"/>
          <p:cNvSpPr txBox="1"/>
          <p:nvPr/>
        </p:nvSpPr>
        <p:spPr>
          <a:xfrm>
            <a:off x="59602" y="6298536"/>
            <a:ext cx="2301912" cy="369332"/>
          </a:xfrm>
          <a:prstGeom prst="rect">
            <a:avLst/>
          </a:prstGeom>
          <a:noFill/>
        </p:spPr>
        <p:txBody>
          <a:bodyPr wrap="none" rtlCol="0">
            <a:spAutoFit/>
          </a:bodyPr>
          <a:lstStyle/>
          <a:p>
            <a:r>
              <a:rPr lang="en-US" dirty="0" smtClean="0"/>
              <a:t>Just look for 2 minutes</a:t>
            </a:r>
            <a:endParaRPr lang="en-GB" dirty="0"/>
          </a:p>
        </p:txBody>
      </p:sp>
      <p:sp>
        <p:nvSpPr>
          <p:cNvPr id="18" name="TextBox 17"/>
          <p:cNvSpPr txBox="1"/>
          <p:nvPr/>
        </p:nvSpPr>
        <p:spPr>
          <a:xfrm>
            <a:off x="10747280" y="4700904"/>
            <a:ext cx="1630018" cy="1754326"/>
          </a:xfrm>
          <a:prstGeom prst="rect">
            <a:avLst/>
          </a:prstGeom>
          <a:noFill/>
        </p:spPr>
        <p:txBody>
          <a:bodyPr wrap="square" rtlCol="0">
            <a:spAutoFit/>
          </a:bodyPr>
          <a:lstStyle/>
          <a:p>
            <a:r>
              <a:rPr lang="en-US" dirty="0" smtClean="0"/>
              <a:t>For an extra challenge try sketching without taking your pencil off the paper!</a:t>
            </a:r>
            <a:endParaRPr lang="en-GB" dirty="0"/>
          </a:p>
        </p:txBody>
      </p:sp>
    </p:spTree>
    <p:extLst>
      <p:ext uri="{BB962C8B-B14F-4D97-AF65-F5344CB8AC3E}">
        <p14:creationId xmlns:p14="http://schemas.microsoft.com/office/powerpoint/2010/main" val="34779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0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80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544" y="438978"/>
            <a:ext cx="3095625" cy="3276600"/>
          </a:xfrm>
          <a:prstGeom prst="rect">
            <a:avLst/>
          </a:prstGeom>
        </p:spPr>
      </p:pic>
      <p:pic>
        <p:nvPicPr>
          <p:cNvPr id="3" name="Picture 2"/>
          <p:cNvPicPr>
            <a:picLocks noChangeAspect="1"/>
          </p:cNvPicPr>
          <p:nvPr/>
        </p:nvPicPr>
        <p:blipFill>
          <a:blip r:embed="rId3"/>
          <a:stretch>
            <a:fillRect/>
          </a:stretch>
        </p:blipFill>
        <p:spPr>
          <a:xfrm>
            <a:off x="4375288" y="438978"/>
            <a:ext cx="2701373" cy="3187334"/>
          </a:xfrm>
          <a:prstGeom prst="rect">
            <a:avLst/>
          </a:prstGeom>
        </p:spPr>
      </p:pic>
      <p:pic>
        <p:nvPicPr>
          <p:cNvPr id="4" name="Picture 3"/>
          <p:cNvPicPr>
            <a:picLocks noChangeAspect="1"/>
          </p:cNvPicPr>
          <p:nvPr/>
        </p:nvPicPr>
        <p:blipFill>
          <a:blip r:embed="rId4"/>
          <a:stretch>
            <a:fillRect/>
          </a:stretch>
        </p:blipFill>
        <p:spPr>
          <a:xfrm>
            <a:off x="8285301" y="535677"/>
            <a:ext cx="2581482" cy="4296576"/>
          </a:xfrm>
          <a:prstGeom prst="rect">
            <a:avLst/>
          </a:prstGeom>
        </p:spPr>
      </p:pic>
      <p:pic>
        <p:nvPicPr>
          <p:cNvPr id="6" name="Picture 5"/>
          <p:cNvPicPr>
            <a:picLocks noChangeAspect="1"/>
          </p:cNvPicPr>
          <p:nvPr/>
        </p:nvPicPr>
        <p:blipFill>
          <a:blip r:embed="rId5"/>
          <a:stretch>
            <a:fillRect/>
          </a:stretch>
        </p:blipFill>
        <p:spPr>
          <a:xfrm>
            <a:off x="625543" y="3910840"/>
            <a:ext cx="2077899" cy="2731432"/>
          </a:xfrm>
          <a:prstGeom prst="rect">
            <a:avLst/>
          </a:prstGeom>
        </p:spPr>
      </p:pic>
      <p:pic>
        <p:nvPicPr>
          <p:cNvPr id="7" name="Picture 6"/>
          <p:cNvPicPr>
            <a:picLocks noChangeAspect="1"/>
          </p:cNvPicPr>
          <p:nvPr/>
        </p:nvPicPr>
        <p:blipFill>
          <a:blip r:embed="rId6"/>
          <a:stretch>
            <a:fillRect/>
          </a:stretch>
        </p:blipFill>
        <p:spPr>
          <a:xfrm>
            <a:off x="2946744" y="3910840"/>
            <a:ext cx="2301117" cy="2740656"/>
          </a:xfrm>
          <a:prstGeom prst="rect">
            <a:avLst/>
          </a:prstGeom>
        </p:spPr>
      </p:pic>
      <p:sp>
        <p:nvSpPr>
          <p:cNvPr id="8" name="TextBox 7"/>
          <p:cNvSpPr txBox="1"/>
          <p:nvPr/>
        </p:nvSpPr>
        <p:spPr>
          <a:xfrm>
            <a:off x="5950226" y="5276556"/>
            <a:ext cx="6029739" cy="1200329"/>
          </a:xfrm>
          <a:prstGeom prst="rect">
            <a:avLst/>
          </a:prstGeom>
          <a:noFill/>
        </p:spPr>
        <p:txBody>
          <a:bodyPr wrap="square" rtlCol="0">
            <a:spAutoFit/>
          </a:bodyPr>
          <a:lstStyle/>
          <a:p>
            <a:r>
              <a:rPr lang="en-US" dirty="0" smtClean="0"/>
              <a:t>Aren’t these helmets fancy?</a:t>
            </a:r>
          </a:p>
          <a:p>
            <a:endParaRPr lang="en-US" dirty="0"/>
          </a:p>
          <a:p>
            <a:r>
              <a:rPr lang="en-US" dirty="0" smtClean="0"/>
              <a:t>Do you think all the helmets in the actual battle would have been so decorative?</a:t>
            </a:r>
            <a:endParaRPr lang="en-GB" dirty="0"/>
          </a:p>
        </p:txBody>
      </p:sp>
      <p:sp>
        <p:nvSpPr>
          <p:cNvPr id="10" name="TextBox 9"/>
          <p:cNvSpPr txBox="1"/>
          <p:nvPr/>
        </p:nvSpPr>
        <p:spPr>
          <a:xfrm>
            <a:off x="5491163" y="3908923"/>
            <a:ext cx="2411896" cy="923330"/>
          </a:xfrm>
          <a:prstGeom prst="rect">
            <a:avLst/>
          </a:prstGeom>
          <a:noFill/>
        </p:spPr>
        <p:txBody>
          <a:bodyPr wrap="square" rtlCol="0">
            <a:spAutoFit/>
          </a:bodyPr>
          <a:lstStyle/>
          <a:p>
            <a:r>
              <a:rPr lang="en-US" dirty="0" smtClean="0">
                <a:solidFill>
                  <a:schemeClr val="accent1">
                    <a:lumMod val="50000"/>
                  </a:schemeClr>
                </a:solidFill>
              </a:rPr>
              <a:t>Look at the helmets in Battle of San Romano in more detail</a:t>
            </a:r>
            <a:endParaRPr lang="en-GB" dirty="0">
              <a:solidFill>
                <a:schemeClr val="accent1">
                  <a:lumMod val="50000"/>
                </a:schemeClr>
              </a:solidFill>
            </a:endParaRPr>
          </a:p>
        </p:txBody>
      </p:sp>
    </p:spTree>
    <p:extLst>
      <p:ext uri="{BB962C8B-B14F-4D97-AF65-F5344CB8AC3E}">
        <p14:creationId xmlns:p14="http://schemas.microsoft.com/office/powerpoint/2010/main" val="2529417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9357" y="1404730"/>
            <a:ext cx="4660956" cy="369332"/>
          </a:xfrm>
          <a:prstGeom prst="rect">
            <a:avLst/>
          </a:prstGeom>
          <a:noFill/>
        </p:spPr>
        <p:txBody>
          <a:bodyPr wrap="none" rtlCol="0">
            <a:spAutoFit/>
          </a:bodyPr>
          <a:lstStyle/>
          <a:p>
            <a:r>
              <a:rPr lang="en-US" dirty="0" smtClean="0">
                <a:solidFill>
                  <a:srgbClr val="0070C0"/>
                </a:solidFill>
              </a:rPr>
              <a:t>What does a helmet need to do to be effective?</a:t>
            </a:r>
            <a:endParaRPr lang="en-GB" dirty="0">
              <a:solidFill>
                <a:srgbClr val="0070C0"/>
              </a:solidFill>
            </a:endParaRPr>
          </a:p>
        </p:txBody>
      </p:sp>
      <p:sp>
        <p:nvSpPr>
          <p:cNvPr id="6" name="TextBox 5"/>
          <p:cNvSpPr txBox="1"/>
          <p:nvPr/>
        </p:nvSpPr>
        <p:spPr>
          <a:xfrm>
            <a:off x="5579165" y="1364109"/>
            <a:ext cx="2962286" cy="369332"/>
          </a:xfrm>
          <a:prstGeom prst="rect">
            <a:avLst/>
          </a:prstGeom>
          <a:noFill/>
        </p:spPr>
        <p:txBody>
          <a:bodyPr wrap="none" rtlCol="0">
            <a:spAutoFit/>
          </a:bodyPr>
          <a:lstStyle/>
          <a:p>
            <a:r>
              <a:rPr lang="en-US" dirty="0" smtClean="0">
                <a:solidFill>
                  <a:schemeClr val="accent2">
                    <a:lumMod val="75000"/>
                  </a:schemeClr>
                </a:solidFill>
              </a:rPr>
              <a:t>It needs to protect its wearer</a:t>
            </a:r>
            <a:endParaRPr lang="en-GB" dirty="0">
              <a:solidFill>
                <a:schemeClr val="accent2">
                  <a:lumMod val="75000"/>
                </a:schemeClr>
              </a:solidFill>
            </a:endParaRPr>
          </a:p>
        </p:txBody>
      </p:sp>
      <p:pic>
        <p:nvPicPr>
          <p:cNvPr id="7" name="Picture 6"/>
          <p:cNvPicPr>
            <a:picLocks noChangeAspect="1"/>
          </p:cNvPicPr>
          <p:nvPr/>
        </p:nvPicPr>
        <p:blipFill>
          <a:blip r:embed="rId2"/>
          <a:stretch>
            <a:fillRect/>
          </a:stretch>
        </p:blipFill>
        <p:spPr>
          <a:xfrm>
            <a:off x="463826" y="2025349"/>
            <a:ext cx="2024476" cy="2970305"/>
          </a:xfrm>
          <a:prstGeom prst="rect">
            <a:avLst/>
          </a:prstGeom>
        </p:spPr>
      </p:pic>
      <p:pic>
        <p:nvPicPr>
          <p:cNvPr id="8" name="Picture 7"/>
          <p:cNvPicPr>
            <a:picLocks noChangeAspect="1"/>
          </p:cNvPicPr>
          <p:nvPr/>
        </p:nvPicPr>
        <p:blipFill>
          <a:blip r:embed="rId3"/>
          <a:stretch>
            <a:fillRect/>
          </a:stretch>
        </p:blipFill>
        <p:spPr>
          <a:xfrm>
            <a:off x="3273288" y="1903635"/>
            <a:ext cx="1868556" cy="2780157"/>
          </a:xfrm>
          <a:prstGeom prst="rect">
            <a:avLst/>
          </a:prstGeom>
        </p:spPr>
      </p:pic>
      <p:pic>
        <p:nvPicPr>
          <p:cNvPr id="9" name="Picture 8"/>
          <p:cNvPicPr>
            <a:picLocks noChangeAspect="1"/>
          </p:cNvPicPr>
          <p:nvPr/>
        </p:nvPicPr>
        <p:blipFill>
          <a:blip r:embed="rId4"/>
          <a:stretch>
            <a:fillRect/>
          </a:stretch>
        </p:blipFill>
        <p:spPr>
          <a:xfrm>
            <a:off x="5579165" y="1774062"/>
            <a:ext cx="2457450" cy="2733675"/>
          </a:xfrm>
          <a:prstGeom prst="rect">
            <a:avLst/>
          </a:prstGeom>
        </p:spPr>
      </p:pic>
      <p:pic>
        <p:nvPicPr>
          <p:cNvPr id="10" name="Picture 9"/>
          <p:cNvPicPr>
            <a:picLocks noChangeAspect="1"/>
          </p:cNvPicPr>
          <p:nvPr/>
        </p:nvPicPr>
        <p:blipFill>
          <a:blip r:embed="rId5"/>
          <a:stretch>
            <a:fillRect/>
          </a:stretch>
        </p:blipFill>
        <p:spPr>
          <a:xfrm>
            <a:off x="8305467" y="1774063"/>
            <a:ext cx="2349281" cy="2740014"/>
          </a:xfrm>
          <a:prstGeom prst="rect">
            <a:avLst/>
          </a:prstGeom>
        </p:spPr>
      </p:pic>
      <p:sp>
        <p:nvSpPr>
          <p:cNvPr id="11" name="TextBox 10"/>
          <p:cNvSpPr txBox="1"/>
          <p:nvPr/>
        </p:nvSpPr>
        <p:spPr>
          <a:xfrm>
            <a:off x="980661" y="4995654"/>
            <a:ext cx="9940926" cy="369332"/>
          </a:xfrm>
          <a:prstGeom prst="rect">
            <a:avLst/>
          </a:prstGeom>
          <a:noFill/>
        </p:spPr>
        <p:txBody>
          <a:bodyPr wrap="none" rtlCol="0">
            <a:spAutoFit/>
          </a:bodyPr>
          <a:lstStyle/>
          <a:p>
            <a:r>
              <a:rPr lang="en-US" dirty="0" smtClean="0">
                <a:solidFill>
                  <a:srgbClr val="0070C0"/>
                </a:solidFill>
              </a:rPr>
              <a:t>If you had to go into battle which of these helmets would you wear and why?  Tell someone close to you</a:t>
            </a:r>
            <a:endParaRPr lang="en-GB" dirty="0">
              <a:solidFill>
                <a:srgbClr val="0070C0"/>
              </a:solidFill>
            </a:endParaRPr>
          </a:p>
        </p:txBody>
      </p:sp>
      <p:sp>
        <p:nvSpPr>
          <p:cNvPr id="12" name="TextBox 11"/>
          <p:cNvSpPr txBox="1"/>
          <p:nvPr/>
        </p:nvSpPr>
        <p:spPr>
          <a:xfrm>
            <a:off x="463826" y="5618922"/>
            <a:ext cx="3887539" cy="369332"/>
          </a:xfrm>
          <a:prstGeom prst="rect">
            <a:avLst/>
          </a:prstGeom>
          <a:noFill/>
        </p:spPr>
        <p:txBody>
          <a:bodyPr wrap="none" rtlCol="0">
            <a:spAutoFit/>
          </a:bodyPr>
          <a:lstStyle/>
          <a:p>
            <a:r>
              <a:rPr lang="en-US" dirty="0" smtClean="0">
                <a:solidFill>
                  <a:srgbClr val="7030A0"/>
                </a:solidFill>
              </a:rPr>
              <a:t>Would you like to wear one of these?    </a:t>
            </a:r>
            <a:endParaRPr lang="en-GB" dirty="0">
              <a:solidFill>
                <a:srgbClr val="7030A0"/>
              </a:solidFill>
            </a:endParaRPr>
          </a:p>
        </p:txBody>
      </p:sp>
      <p:sp>
        <p:nvSpPr>
          <p:cNvPr id="13" name="Rectangle 12"/>
          <p:cNvSpPr/>
          <p:nvPr/>
        </p:nvSpPr>
        <p:spPr>
          <a:xfrm>
            <a:off x="4224056" y="5618922"/>
            <a:ext cx="2574936" cy="369332"/>
          </a:xfrm>
          <a:prstGeom prst="rect">
            <a:avLst/>
          </a:prstGeom>
        </p:spPr>
        <p:txBody>
          <a:bodyPr wrap="none">
            <a:spAutoFit/>
          </a:bodyPr>
          <a:lstStyle/>
          <a:p>
            <a:r>
              <a:rPr lang="en-US" dirty="0">
                <a:solidFill>
                  <a:srgbClr val="FF0000"/>
                </a:solidFill>
              </a:rPr>
              <a:t>Would it be comfortable?</a:t>
            </a:r>
            <a:endParaRPr lang="en-GB" dirty="0">
              <a:solidFill>
                <a:srgbClr val="FF0000"/>
              </a:solidFill>
            </a:endParaRPr>
          </a:p>
        </p:txBody>
      </p:sp>
      <p:sp>
        <p:nvSpPr>
          <p:cNvPr id="14" name="Rectangle 13"/>
          <p:cNvSpPr/>
          <p:nvPr/>
        </p:nvSpPr>
        <p:spPr>
          <a:xfrm>
            <a:off x="7097234" y="5618922"/>
            <a:ext cx="4570610" cy="369332"/>
          </a:xfrm>
          <a:prstGeom prst="rect">
            <a:avLst/>
          </a:prstGeom>
        </p:spPr>
        <p:txBody>
          <a:bodyPr wrap="none">
            <a:spAutoFit/>
          </a:bodyPr>
          <a:lstStyle/>
          <a:p>
            <a:r>
              <a:rPr lang="en-US" dirty="0">
                <a:solidFill>
                  <a:srgbClr val="00B0F0"/>
                </a:solidFill>
              </a:rPr>
              <a:t>Do you think you could easily see your enemy?</a:t>
            </a:r>
            <a:endParaRPr lang="en-GB" dirty="0">
              <a:solidFill>
                <a:srgbClr val="00B0F0"/>
              </a:solidFill>
            </a:endParaRPr>
          </a:p>
        </p:txBody>
      </p:sp>
      <p:sp>
        <p:nvSpPr>
          <p:cNvPr id="2" name="TextBox 1"/>
          <p:cNvSpPr txBox="1"/>
          <p:nvPr/>
        </p:nvSpPr>
        <p:spPr>
          <a:xfrm>
            <a:off x="2915478" y="503583"/>
            <a:ext cx="4456476" cy="369332"/>
          </a:xfrm>
          <a:prstGeom prst="rect">
            <a:avLst/>
          </a:prstGeom>
          <a:noFill/>
        </p:spPr>
        <p:txBody>
          <a:bodyPr wrap="none" rtlCol="0">
            <a:spAutoFit/>
          </a:bodyPr>
          <a:lstStyle/>
          <a:p>
            <a:r>
              <a:rPr lang="en-US" dirty="0" smtClean="0"/>
              <a:t>Here are examples of other medieval helmets</a:t>
            </a:r>
            <a:endParaRPr lang="en-GB" dirty="0"/>
          </a:p>
        </p:txBody>
      </p:sp>
    </p:spTree>
    <p:extLst>
      <p:ext uri="{BB962C8B-B14F-4D97-AF65-F5344CB8AC3E}">
        <p14:creationId xmlns:p14="http://schemas.microsoft.com/office/powerpoint/2010/main" val="320285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3978</TotalTime>
  <Words>1410</Words>
  <Application>Microsoft Office PowerPoint</Application>
  <PresentationFormat>Widescreen</PresentationFormat>
  <Paragraphs>108</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Algerian</vt:lpstr>
      <vt:lpstr>Arial</vt:lpstr>
      <vt:lpstr>Arial Black</vt:lpstr>
      <vt:lpstr>Calibri</vt:lpstr>
      <vt:lpstr>Calibri Light</vt:lpstr>
      <vt:lpstr>Frutiger 65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Green</dc:creator>
  <cp:lastModifiedBy>Anne-Marie Kucukkaramuklu</cp:lastModifiedBy>
  <cp:revision>85</cp:revision>
  <dcterms:created xsi:type="dcterms:W3CDTF">2020-06-05T14:07:21Z</dcterms:created>
  <dcterms:modified xsi:type="dcterms:W3CDTF">2020-06-18T08:07:25Z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